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4.jpg" ContentType="image/jpeg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1" r:id="rId2"/>
    <p:sldId id="272" r:id="rId3"/>
    <p:sldId id="262" r:id="rId4"/>
    <p:sldId id="259" r:id="rId5"/>
    <p:sldId id="260" r:id="rId6"/>
    <p:sldId id="263" r:id="rId7"/>
    <p:sldId id="264" r:id="rId8"/>
    <p:sldId id="282" r:id="rId9"/>
    <p:sldId id="283" r:id="rId10"/>
    <p:sldId id="284" r:id="rId11"/>
    <p:sldId id="280" r:id="rId12"/>
    <p:sldId id="278" r:id="rId13"/>
    <p:sldId id="279" r:id="rId14"/>
    <p:sldId id="261" r:id="rId15"/>
    <p:sldId id="265" r:id="rId16"/>
    <p:sldId id="289" r:id="rId17"/>
    <p:sldId id="287" r:id="rId18"/>
    <p:sldId id="288" r:id="rId19"/>
    <p:sldId id="285" r:id="rId20"/>
    <p:sldId id="266" r:id="rId21"/>
    <p:sldId id="267" r:id="rId22"/>
    <p:sldId id="270" r:id="rId23"/>
    <p:sldId id="277" r:id="rId24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uno" initials="A" lastIdx="3" clrIdx="0">
    <p:extLst>
      <p:ext uri="{19B8F6BF-5375-455C-9EA6-DF929625EA0E}">
        <p15:presenceInfo xmlns:p15="http://schemas.microsoft.com/office/powerpoint/2012/main" userId="Alu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D29"/>
    <a:srgbClr val="F6683C"/>
    <a:srgbClr val="EE9868"/>
    <a:srgbClr val="EBAA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92" autoAdjust="0"/>
    <p:restoredTop sz="94660"/>
  </p:normalViewPr>
  <p:slideViewPr>
    <p:cSldViewPr>
      <p:cViewPr varScale="1">
        <p:scale>
          <a:sx n="46" d="100"/>
          <a:sy n="46" d="100"/>
        </p:scale>
        <p:origin x="66" y="16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0-24T20:28:43.419" idx="2">
    <p:pos x="10" y="10"/>
    <p:text>icone Helpdesk</p:text>
    <p:extLst>
      <p:ext uri="{C676402C-5697-4E1C-873F-D02D1690AC5C}">
        <p15:threadingInfo xmlns:p15="http://schemas.microsoft.com/office/powerpoint/2012/main" timeZoneBias="180"/>
      </p:ext>
    </p:extLst>
  </p:cm>
  <p:cm authorId="1" dt="2020-10-24T21:16:30.104" idx="3">
    <p:pos x="10" y="106"/>
    <p:text>whimsical, pipefy, heflo</p:text>
    <p:extLst>
      <p:ext uri="{C676402C-5697-4E1C-873F-D02D1690AC5C}">
        <p15:threadingInfo xmlns:p15="http://schemas.microsoft.com/office/powerpoint/2012/main" timeZoneBias="180">
          <p15:parentCm authorId="1" idx="2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9360535"/>
          </a:xfrm>
          <a:custGeom>
            <a:avLst/>
            <a:gdLst/>
            <a:ahLst/>
            <a:cxnLst/>
            <a:rect l="l" t="t" r="r" b="b"/>
            <a:pathLst>
              <a:path w="18288000" h="9360535">
                <a:moveTo>
                  <a:pt x="0" y="9360347"/>
                </a:moveTo>
                <a:lnTo>
                  <a:pt x="18288000" y="9360347"/>
                </a:lnTo>
                <a:lnTo>
                  <a:pt x="18288000" y="0"/>
                </a:lnTo>
                <a:lnTo>
                  <a:pt x="0" y="0"/>
                </a:lnTo>
                <a:lnTo>
                  <a:pt x="0" y="9360347"/>
                </a:lnTo>
                <a:close/>
              </a:path>
            </a:pathLst>
          </a:custGeom>
          <a:solidFill>
            <a:srgbClr val="18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9250" y="221081"/>
            <a:ext cx="17589500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9356725"/>
          </a:xfrm>
          <a:custGeom>
            <a:avLst/>
            <a:gdLst/>
            <a:ahLst/>
            <a:cxnLst/>
            <a:rect l="l" t="t" r="r" b="b"/>
            <a:pathLst>
              <a:path w="18288000" h="9356725">
                <a:moveTo>
                  <a:pt x="0" y="9356444"/>
                </a:moveTo>
                <a:lnTo>
                  <a:pt x="18288000" y="9356444"/>
                </a:lnTo>
                <a:lnTo>
                  <a:pt x="18288000" y="0"/>
                </a:lnTo>
                <a:lnTo>
                  <a:pt x="0" y="0"/>
                </a:lnTo>
                <a:lnTo>
                  <a:pt x="0" y="9356444"/>
                </a:lnTo>
                <a:close/>
              </a:path>
            </a:pathLst>
          </a:custGeom>
          <a:solidFill>
            <a:srgbClr val="18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104906" y="1825093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24355" y="2308659"/>
            <a:ext cx="4439288" cy="721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54000" y="1656130"/>
            <a:ext cx="17780000" cy="66903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4781555" y="9712187"/>
            <a:ext cx="3138805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028700" y="2711335"/>
              <a:ext cx="4532630" cy="4862195"/>
            </a:xfrm>
            <a:custGeom>
              <a:avLst/>
              <a:gdLst/>
              <a:ahLst/>
              <a:cxnLst/>
              <a:rect l="l" t="t" r="r" b="b"/>
              <a:pathLst>
                <a:path w="4532630" h="4862195">
                  <a:moveTo>
                    <a:pt x="4532566" y="0"/>
                  </a:moveTo>
                  <a:lnTo>
                    <a:pt x="0" y="0"/>
                  </a:lnTo>
                  <a:lnTo>
                    <a:pt x="0" y="107823"/>
                  </a:lnTo>
                  <a:lnTo>
                    <a:pt x="0" y="4751578"/>
                  </a:lnTo>
                  <a:lnTo>
                    <a:pt x="0" y="4861928"/>
                  </a:lnTo>
                  <a:lnTo>
                    <a:pt x="4532566" y="4861928"/>
                  </a:lnTo>
                  <a:lnTo>
                    <a:pt x="4532566" y="4752200"/>
                  </a:lnTo>
                  <a:lnTo>
                    <a:pt x="4532566" y="4751578"/>
                  </a:lnTo>
                  <a:lnTo>
                    <a:pt x="4532566" y="107911"/>
                  </a:lnTo>
                  <a:lnTo>
                    <a:pt x="4422076" y="107911"/>
                  </a:lnTo>
                  <a:lnTo>
                    <a:pt x="4422076" y="4751578"/>
                  </a:lnTo>
                  <a:lnTo>
                    <a:pt x="108178" y="4751578"/>
                  </a:lnTo>
                  <a:lnTo>
                    <a:pt x="108178" y="107823"/>
                  </a:lnTo>
                  <a:lnTo>
                    <a:pt x="4532566" y="107823"/>
                  </a:lnTo>
                  <a:lnTo>
                    <a:pt x="4532566" y="0"/>
                  </a:lnTo>
                  <a:close/>
                </a:path>
              </a:pathLst>
            </a:custGeom>
            <a:solidFill>
              <a:srgbClr val="FF4A3B">
                <a:alpha val="7685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35631" y="2711159"/>
              <a:ext cx="752475" cy="4848225"/>
            </a:xfrm>
            <a:custGeom>
              <a:avLst/>
              <a:gdLst/>
              <a:ahLst/>
              <a:cxnLst/>
              <a:rect l="l" t="t" r="r" b="b"/>
              <a:pathLst>
                <a:path w="752475" h="4848225">
                  <a:moveTo>
                    <a:pt x="0" y="0"/>
                  </a:moveTo>
                  <a:lnTo>
                    <a:pt x="752367" y="0"/>
                  </a:lnTo>
                  <a:lnTo>
                    <a:pt x="752367" y="4848225"/>
                  </a:lnTo>
                  <a:lnTo>
                    <a:pt x="0" y="48482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4A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99735" y="4610100"/>
            <a:ext cx="14757400" cy="4942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30350" algn="ctr">
              <a:lnSpc>
                <a:spcPct val="100000"/>
              </a:lnSpc>
              <a:spcBef>
                <a:spcPts val="100"/>
              </a:spcBef>
            </a:pPr>
            <a:r>
              <a:rPr lang="pt-BR" sz="10000" b="1" spc="735" dirty="0">
                <a:solidFill>
                  <a:srgbClr val="ECE6E2"/>
                </a:solidFill>
                <a:latin typeface="Arial"/>
                <a:cs typeface="Arial"/>
              </a:rPr>
              <a:t>MNBURGUER</a:t>
            </a:r>
          </a:p>
          <a:p>
            <a:pPr>
              <a:lnSpc>
                <a:spcPct val="100000"/>
              </a:lnSpc>
            </a:pPr>
            <a:endParaRPr sz="125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9"/>
              </a:spcBef>
            </a:pPr>
            <a:r>
              <a:rPr lang="pt-BR" sz="2800" spc="-90" dirty="0">
                <a:solidFill>
                  <a:srgbClr val="ECE6E2"/>
                </a:solidFill>
                <a:latin typeface="Arial"/>
                <a:cs typeface="Arial"/>
              </a:rPr>
              <a:t>PESQUISA </a:t>
            </a:r>
            <a:r>
              <a:rPr lang="pt-BR" sz="2800" spc="-280" dirty="0">
                <a:solidFill>
                  <a:srgbClr val="ECE6E2"/>
                </a:solidFill>
                <a:latin typeface="Arial"/>
                <a:cs typeface="Arial"/>
              </a:rPr>
              <a:t>E  </a:t>
            </a:r>
            <a:r>
              <a:rPr lang="pt-BR" sz="2800" spc="-70" dirty="0">
                <a:solidFill>
                  <a:srgbClr val="ECE6E2"/>
                </a:solidFill>
                <a:latin typeface="Arial"/>
                <a:cs typeface="Arial"/>
              </a:rPr>
              <a:t>INOVAÇÃO </a:t>
            </a:r>
            <a:r>
              <a:rPr lang="pt-BR" sz="2800" spc="100" dirty="0">
                <a:solidFill>
                  <a:srgbClr val="ECE6E2"/>
                </a:solidFill>
                <a:latin typeface="Arial"/>
                <a:cs typeface="Arial"/>
              </a:rPr>
              <a:t>- </a:t>
            </a:r>
            <a:r>
              <a:rPr lang="pt-BR" sz="2800" spc="35" dirty="0">
                <a:solidFill>
                  <a:srgbClr val="ECE6E2"/>
                </a:solidFill>
                <a:latin typeface="Arial"/>
                <a:cs typeface="Arial"/>
              </a:rPr>
              <a:t>PROF. </a:t>
            </a:r>
            <a:r>
              <a:rPr lang="pt-BR" sz="2800" spc="-95" dirty="0">
                <a:solidFill>
                  <a:srgbClr val="ECE6E2"/>
                </a:solidFill>
                <a:latin typeface="Arial"/>
                <a:cs typeface="Arial"/>
              </a:rPr>
              <a:t>GERSON </a:t>
            </a:r>
            <a:r>
              <a:rPr lang="pt-BR" sz="2800" spc="100" dirty="0">
                <a:solidFill>
                  <a:srgbClr val="ECE6E2"/>
                </a:solidFill>
                <a:latin typeface="Arial"/>
                <a:cs typeface="Arial"/>
              </a:rPr>
              <a:t>- </a:t>
            </a:r>
            <a:r>
              <a:rPr lang="pt-BR" sz="2800" spc="-20" dirty="0">
                <a:solidFill>
                  <a:srgbClr val="ECE6E2"/>
                </a:solidFill>
                <a:latin typeface="Arial"/>
                <a:cs typeface="Arial"/>
              </a:rPr>
              <a:t>APRESENTADO </a:t>
            </a:r>
            <a:r>
              <a:rPr lang="pt-BR" sz="2800" spc="-55" dirty="0">
                <a:solidFill>
                  <a:srgbClr val="ECE6E2"/>
                </a:solidFill>
                <a:latin typeface="Arial"/>
                <a:cs typeface="Arial"/>
              </a:rPr>
              <a:t>PELO </a:t>
            </a:r>
            <a:r>
              <a:rPr lang="pt-BR" sz="2800" spc="-95" dirty="0">
                <a:solidFill>
                  <a:srgbClr val="ECE6E2"/>
                </a:solidFill>
                <a:latin typeface="Arial"/>
                <a:cs typeface="Arial"/>
              </a:rPr>
              <a:t>GRUPO</a:t>
            </a:r>
            <a:r>
              <a:rPr lang="pt-BR" sz="2800" spc="200" dirty="0">
                <a:solidFill>
                  <a:srgbClr val="ECE6E2"/>
                </a:solidFill>
                <a:latin typeface="Arial"/>
                <a:cs typeface="Arial"/>
              </a:rPr>
              <a:t> </a:t>
            </a:r>
            <a:r>
              <a:rPr lang="pt-BR" sz="2800" spc="-100" dirty="0">
                <a:solidFill>
                  <a:srgbClr val="ECE6E2"/>
                </a:solidFill>
                <a:latin typeface="Arial"/>
                <a:cs typeface="Arial"/>
              </a:rPr>
              <a:t>8</a:t>
            </a:r>
            <a:endParaRPr lang="pt-BR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426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265" y="1834588"/>
            <a:ext cx="1861820" cy="8136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pt-BR" sz="2550" b="1" spc="135" dirty="0" err="1" smtClean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endParaRPr lang="pt-BR" sz="2550" b="1" spc="135" dirty="0" smtClean="0">
              <a:solidFill>
                <a:srgbClr val="FFFFFF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pt-BR" sz="2550" b="1" spc="135" dirty="0" smtClean="0">
                <a:solidFill>
                  <a:srgbClr val="FFFFFF"/>
                </a:solidFill>
                <a:latin typeface="Arial"/>
                <a:cs typeface="Arial"/>
              </a:rPr>
              <a:t>Alerta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950" y="1410108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9579" y="702279"/>
            <a:ext cx="3763012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100" spc="-450" dirty="0" err="1" smtClean="0">
                <a:solidFill>
                  <a:srgbClr val="FFFFFF"/>
                </a:solidFill>
                <a:latin typeface="Verdana"/>
                <a:cs typeface="Verdana"/>
              </a:rPr>
              <a:t>Mockup</a:t>
            </a:r>
            <a:r>
              <a:rPr lang="pt-BR" sz="4100" spc="-45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sz="4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5124" name="Picture 4" descr="https://southcentralus1-mediap.svc.ms/transform/thumbnail?provider=spo&amp;inputFormat=png&amp;cs=fFNQTw&amp;docid=https%3A%2F%2Fbandteccom-my.sharepoint.com%3A443%2F_api%2Fv2.0%2Fdrives%2Fb!q8dHb0Yjuky85j9JpzqGXVEtgob1AopIgPMLYh58MXqBjxYfgz8zS58M7BUrzj-Y%2Fitems%2F01FD5KHJ4XNEQLW5IRZNGJB42JHEP5QLMH%3Fversion%3DPublished&amp;access_token=eyJ0eXAiOiJKV1QiLCJhbGciOiJub25lIn0.eyJhdWQiOiIwMDAwMDAwMy0wMDAwLTBmZjEtY2UwMC0wMDAwMDAwMDAwMDAvYmFuZHRlY2NvbS1teS5zaGFyZXBvaW50LmNvbUBmZDUwYjQ1Ny04NGUwLTQwMGMtODBmMi00NjBmMjhlYjQxYTYiLCJpc3MiOiIwMDAwMDAwMy0wMDAwLTBmZjEtY2UwMC0wMDAwMDAwMDAwMDAiLCJuYmYiOiIxNjAzNTUxNjAwIiwiZXhwIjoiMTYwMzU3MzIwMCIsImVuZHBvaW50dXJsIjoiVEVpR2p3R0hQc0I1UTlHZXVUZDlGd2I0eExlRk5mMkpQYkdUNmNVcFlGaz0iLCJlbmRwb2ludHVybExlbmd0aCI6IjEyMCIsImlzbG9vcGJhY2siOiJUcnVlIiwidmVyIjoiaGFzaGVkcHJvb2Z0b2tlbiIsInNpdGVpZCI6Ik5tWTBOMk0zWVdJdE1qTTBOaTAwWTJKaExXSmpaVFl0TTJZME9XRTNNMkU0TmpWayIsInNpZ25pbl9zdGF0ZSI6IltcImttc2lcIl0iLCJuYW1laWQiOiIwIy5mfG1lbWJlcnNoaXB8bGV0aWNpYS5tYXJ0aW5zQGJhbmR0ZWMuY29tLmJyIiwibmlpIjoibWljcm9zb2Z0LnNoYXJlcG9pbnQiLCJpc3VzZXIiOiJ0cnVlIiwiY2FjaGVrZXkiOiIwaC5mfG1lbWJlcnNoaXB8MTAwMzIwMDA5ODViYzZkNUBsaXZlLmNvbSIsInR0IjoiMCIsInVzZVBlcnNpc3RlbnRDb29raWUiOiIzIn0.NDVCNlc2Z0lGQkhWdURVUzdXdkNGWTBEd3hxdjFXV2xzbGJMNDlNRzAwbz0&amp;encodeFailures=1&amp;srcWidth=&amp;srcHeight=&amp;width=977&amp;height=612&amp;action=Ac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275248"/>
            <a:ext cx="12564883" cy="7878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22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1790700"/>
            <a:ext cx="186182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pt-BR" sz="2550" b="1" dirty="0">
                <a:solidFill>
                  <a:schemeClr val="bg1"/>
                </a:solidFill>
                <a:latin typeface="Arial"/>
                <a:cs typeface="Arial"/>
              </a:rPr>
              <a:t>Usuário</a:t>
            </a:r>
            <a:endParaRPr sz="255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950" y="1410108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800" y="571500"/>
            <a:ext cx="1525270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100" spc="-450" dirty="0">
                <a:solidFill>
                  <a:srgbClr val="FFFFFF"/>
                </a:solidFill>
                <a:latin typeface="Verdana"/>
                <a:cs typeface="Verdana"/>
              </a:rPr>
              <a:t>BPMN</a:t>
            </a:r>
            <a:endParaRPr sz="4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BE0506D3-EF69-48CD-B0C1-8EDD0E6316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dirty="0" err="1"/>
              <a:t>vv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6" b="1852"/>
          <a:stretch/>
        </p:blipFill>
        <p:spPr>
          <a:xfrm>
            <a:off x="3962400" y="893703"/>
            <a:ext cx="12213209" cy="82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169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000" y="1790700"/>
            <a:ext cx="186182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pt-BR" sz="2550" b="1" dirty="0">
                <a:solidFill>
                  <a:schemeClr val="bg1"/>
                </a:solidFill>
                <a:latin typeface="Arial"/>
                <a:cs typeface="Arial"/>
              </a:rPr>
              <a:t>Aplicação</a:t>
            </a:r>
            <a:endParaRPr sz="255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950" y="1410108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800" y="571500"/>
            <a:ext cx="1525270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100" spc="-450" dirty="0">
                <a:solidFill>
                  <a:srgbClr val="FFFFFF"/>
                </a:solidFill>
                <a:latin typeface="Verdana"/>
                <a:cs typeface="Verdana"/>
              </a:rPr>
              <a:t>BPMN</a:t>
            </a:r>
            <a:endParaRPr sz="4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t="-2865" r="3084" b="4800"/>
          <a:stretch/>
        </p:blipFill>
        <p:spPr>
          <a:xfrm>
            <a:off x="3352800" y="151996"/>
            <a:ext cx="12268200" cy="903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46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01335" y="1646069"/>
            <a:ext cx="186182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pt-BR" sz="2550" b="1" dirty="0">
                <a:solidFill>
                  <a:schemeClr val="bg1"/>
                </a:solidFill>
                <a:latin typeface="Arial"/>
                <a:cs typeface="Arial"/>
              </a:rPr>
              <a:t>Cadastro</a:t>
            </a:r>
            <a:endParaRPr sz="255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950" y="1408354"/>
            <a:ext cx="2940590" cy="144630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6940" y="526229"/>
            <a:ext cx="2895600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100" spc="-450" dirty="0" smtClean="0">
                <a:solidFill>
                  <a:srgbClr val="FFFFFF"/>
                </a:solidFill>
                <a:latin typeface="Verdana"/>
                <a:cs typeface="Verdana"/>
              </a:rPr>
              <a:t>BPMN - Micro</a:t>
            </a:r>
            <a:endParaRPr sz="4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2" b="2850"/>
          <a:stretch/>
        </p:blipFill>
        <p:spPr>
          <a:xfrm>
            <a:off x="1143000" y="2473306"/>
            <a:ext cx="16416338" cy="646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8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0200" y="4535792"/>
            <a:ext cx="7924800" cy="7534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pt-BR" sz="4800" dirty="0" smtClean="0">
                <a:latin typeface="Arial"/>
                <a:cs typeface="Arial"/>
              </a:rPr>
              <a:t>PLANEJAMENTO TÁTICO</a:t>
            </a:r>
            <a:endParaRPr lang="pt-BR" sz="4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04906" y="1825096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1950" y="1410117"/>
            <a:ext cx="2533650" cy="151983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75805" y="571500"/>
            <a:ext cx="2851150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-390" dirty="0" err="1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4100" spc="-15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4100" spc="120" dirty="0" err="1">
                <a:solidFill>
                  <a:srgbClr val="FFFFFF"/>
                </a:solidFill>
                <a:latin typeface="Arial"/>
                <a:cs typeface="Arial"/>
              </a:rPr>
              <a:t>q</a:t>
            </a:r>
            <a:r>
              <a:rPr sz="4100" spc="125" dirty="0" err="1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4100" spc="220" dirty="0" err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lang="pt-BR" sz="4100" spc="95" dirty="0">
                <a:solidFill>
                  <a:srgbClr val="FFFFFF"/>
                </a:solidFill>
                <a:latin typeface="Arial"/>
                <a:cs typeface="Arial"/>
              </a:rPr>
              <a:t>sitos 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77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926622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926622"/>
                </a:lnTo>
                <a:lnTo>
                  <a:pt x="0" y="926622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r="9236"/>
          <a:stretch/>
        </p:blipFill>
        <p:spPr>
          <a:xfrm>
            <a:off x="1280686" y="2887757"/>
            <a:ext cx="15726628" cy="5181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14350" y="1410117"/>
            <a:ext cx="4514850" cy="151983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919595" y="599072"/>
            <a:ext cx="3936423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100" spc="-390" dirty="0" err="1" smtClean="0">
                <a:solidFill>
                  <a:srgbClr val="FFFFFF"/>
                </a:solidFill>
                <a:latin typeface="Arial"/>
                <a:cs typeface="Arial"/>
              </a:rPr>
              <a:t>Dayle’s</a:t>
            </a:r>
            <a:r>
              <a:rPr lang="pt-BR" sz="4100" spc="-390" dirty="0" smtClean="0">
                <a:solidFill>
                  <a:srgbClr val="FFFFFF"/>
                </a:solidFill>
                <a:latin typeface="Arial"/>
                <a:cs typeface="Arial"/>
              </a:rPr>
              <a:t> e Reuniões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77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926622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926622"/>
                </a:lnTo>
                <a:lnTo>
                  <a:pt x="0" y="926622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827400"/>
            <a:ext cx="5562600" cy="69737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0" y="1841023"/>
            <a:ext cx="6168226" cy="6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574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1950" y="1410117"/>
            <a:ext cx="2533650" cy="151983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2000" y="571500"/>
            <a:ext cx="1757795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100" spc="-390" dirty="0" err="1" smtClean="0">
                <a:solidFill>
                  <a:srgbClr val="FFFFFF"/>
                </a:solidFill>
                <a:latin typeface="Arial"/>
                <a:cs typeface="Arial"/>
              </a:rPr>
              <a:t>Planner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77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926622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926622"/>
                </a:lnTo>
                <a:lnTo>
                  <a:pt x="0" y="926622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666" y="1562099"/>
            <a:ext cx="11473320" cy="745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6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10200" y="4535792"/>
            <a:ext cx="7924800" cy="75341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pt-BR" sz="4800" dirty="0" smtClean="0">
                <a:latin typeface="Arial"/>
                <a:cs typeface="Arial"/>
              </a:rPr>
              <a:t>DESENVOLVIMENTO</a:t>
            </a:r>
            <a:endParaRPr lang="pt-BR" sz="48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104906" y="1825096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42000044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1950" y="1410108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61950" y="571500"/>
            <a:ext cx="2076450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pt-BR" sz="4100" spc="-450" dirty="0" smtClean="0">
                <a:solidFill>
                  <a:srgbClr val="FFFFFF"/>
                </a:solidFill>
                <a:latin typeface="Verdana"/>
                <a:cs typeface="Verdana"/>
              </a:rPr>
              <a:t>LLD</a:t>
            </a:r>
            <a:endParaRPr sz="4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1760" y="2167531"/>
            <a:ext cx="13577720" cy="64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735044" y="1424838"/>
            <a:ext cx="4999756" cy="134217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6513339" y="518511"/>
            <a:ext cx="5343845" cy="738664"/>
          </a:xfrm>
        </p:spPr>
        <p:txBody>
          <a:bodyPr/>
          <a:lstStyle/>
          <a:p>
            <a:pPr algn="ctr"/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NOSSA</a:t>
            </a:r>
            <a:r>
              <a:rPr lang="pt-BR" sz="4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4400" b="1" dirty="0">
                <a:latin typeface="Arial" panose="020B0604020202020204" pitchFamily="34" charset="0"/>
                <a:cs typeface="Arial" panose="020B0604020202020204" pitchFamily="34" charset="0"/>
              </a:rPr>
              <a:t>EQUIPE</a:t>
            </a:r>
          </a:p>
        </p:txBody>
      </p:sp>
      <p:sp>
        <p:nvSpPr>
          <p:cNvPr id="7" name="object 16"/>
          <p:cNvSpPr/>
          <p:nvPr/>
        </p:nvSpPr>
        <p:spPr>
          <a:xfrm>
            <a:off x="762880" y="3070493"/>
            <a:ext cx="2390774" cy="2876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10"/>
          <p:cNvSpPr/>
          <p:nvPr/>
        </p:nvSpPr>
        <p:spPr>
          <a:xfrm>
            <a:off x="11550456" y="3012426"/>
            <a:ext cx="2466974" cy="28479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3"/>
          <p:cNvSpPr/>
          <p:nvPr/>
        </p:nvSpPr>
        <p:spPr>
          <a:xfrm>
            <a:off x="15284257" y="3070463"/>
            <a:ext cx="2466974" cy="28479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5"/>
          <p:cNvSpPr/>
          <p:nvPr/>
        </p:nvSpPr>
        <p:spPr>
          <a:xfrm>
            <a:off x="8008925" y="3070463"/>
            <a:ext cx="2352674" cy="284797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7"/>
          <p:cNvSpPr txBox="1"/>
          <p:nvPr/>
        </p:nvSpPr>
        <p:spPr>
          <a:xfrm>
            <a:off x="281867" y="6266672"/>
            <a:ext cx="3352800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2800" b="1" spc="-250" dirty="0">
                <a:solidFill>
                  <a:schemeClr val="bg1"/>
                </a:solidFill>
                <a:latin typeface="Arial"/>
                <a:cs typeface="Arial"/>
              </a:rPr>
              <a:t>F</a:t>
            </a:r>
            <a:r>
              <a:rPr lang="pt-BR" sz="2800" b="1" spc="16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lang="pt-BR" sz="2800" b="1" spc="-90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lang="pt-BR" sz="2800" b="1" spc="-15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lang="pt-BR" sz="2800" b="1" spc="-5" dirty="0">
                <a:solidFill>
                  <a:schemeClr val="bg1"/>
                </a:solidFill>
                <a:latin typeface="Arial"/>
                <a:cs typeface="Arial"/>
              </a:rPr>
              <a:t>p</a:t>
            </a:r>
            <a:r>
              <a:rPr lang="pt-BR" sz="2800" b="1" spc="105" dirty="0">
                <a:solidFill>
                  <a:schemeClr val="bg1"/>
                </a:solidFill>
                <a:latin typeface="Arial"/>
                <a:cs typeface="Arial"/>
              </a:rPr>
              <a:t>e </a:t>
            </a: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2800" b="1" spc="105" dirty="0">
                <a:solidFill>
                  <a:schemeClr val="bg1"/>
                </a:solidFill>
                <a:latin typeface="Arial"/>
                <a:cs typeface="Arial"/>
              </a:rPr>
              <a:t>Camargo</a:t>
            </a:r>
            <a:endParaRPr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3" name="object 18"/>
          <p:cNvSpPr txBox="1"/>
          <p:nvPr/>
        </p:nvSpPr>
        <p:spPr>
          <a:xfrm>
            <a:off x="3947763" y="6250146"/>
            <a:ext cx="301203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b="1" spc="254" dirty="0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800" b="1" spc="-265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2800" b="1" spc="20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800" b="1" spc="-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2800" b="1" spc="16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2800" b="1" spc="-90" dirty="0">
                <a:solidFill>
                  <a:schemeClr val="bg1"/>
                </a:solidFill>
                <a:latin typeface="Arial"/>
                <a:cs typeface="Arial"/>
              </a:rPr>
              <a:t>ll</a:t>
            </a:r>
            <a:r>
              <a:rPr sz="2800" b="1" spc="14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endParaRPr lang="pt-BR" sz="2800" b="1" spc="145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2800" b="1" spc="145" dirty="0">
                <a:solidFill>
                  <a:schemeClr val="bg1"/>
                </a:solidFill>
                <a:latin typeface="Arial"/>
                <a:cs typeface="Arial"/>
              </a:rPr>
              <a:t>Santos </a:t>
            </a:r>
            <a:endParaRPr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4" name="object 19"/>
          <p:cNvSpPr txBox="1"/>
          <p:nvPr/>
        </p:nvSpPr>
        <p:spPr>
          <a:xfrm>
            <a:off x="7747284" y="6235418"/>
            <a:ext cx="2791694" cy="8874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b="1" spc="-260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2800" b="1" spc="16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2800" b="1" spc="195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lang="pt-BR" sz="2800" b="1" spc="-15" dirty="0">
                <a:solidFill>
                  <a:schemeClr val="bg1"/>
                </a:solidFill>
                <a:latin typeface="Arial"/>
                <a:cs typeface="Arial"/>
              </a:rPr>
              <a:t>í</a:t>
            </a:r>
            <a:r>
              <a:rPr sz="2800" b="1" spc="-65" dirty="0" err="1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2800" b="1" spc="-15" dirty="0" err="1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800" b="1" spc="145" dirty="0" err="1">
                <a:solidFill>
                  <a:schemeClr val="bg1"/>
                </a:solidFill>
                <a:latin typeface="Arial"/>
                <a:cs typeface="Arial"/>
              </a:rPr>
              <a:t>a</a:t>
            </a:r>
            <a:endParaRPr lang="pt-BR" sz="2800" b="1" spc="145" dirty="0">
              <a:solidFill>
                <a:schemeClr val="bg1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2800" b="1" spc="145" dirty="0">
                <a:solidFill>
                  <a:schemeClr val="bg1"/>
                </a:solidFill>
                <a:latin typeface="Arial"/>
                <a:cs typeface="Arial"/>
              </a:rPr>
              <a:t> Martins</a:t>
            </a:r>
            <a:endParaRPr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21"/>
          <p:cNvSpPr txBox="1"/>
          <p:nvPr/>
        </p:nvSpPr>
        <p:spPr>
          <a:xfrm>
            <a:off x="11707287" y="6279496"/>
            <a:ext cx="2153312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b="1" spc="125" dirty="0" err="1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2800" b="1" spc="200" dirty="0" err="1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800" b="1" spc="150" dirty="0" err="1">
                <a:solidFill>
                  <a:schemeClr val="bg1"/>
                </a:solidFill>
                <a:latin typeface="Arial"/>
                <a:cs typeface="Arial"/>
              </a:rPr>
              <a:t>y</a:t>
            </a:r>
            <a:r>
              <a:rPr sz="2800" b="1" spc="200" dirty="0" err="1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2800" b="1" spc="114" dirty="0" err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2800" b="1" spc="145" dirty="0" err="1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lang="pt-BR" sz="2800" b="1" spc="145" dirty="0">
                <a:solidFill>
                  <a:schemeClr val="bg1"/>
                </a:solidFill>
                <a:latin typeface="Arial"/>
                <a:cs typeface="Arial"/>
              </a:rPr>
              <a:t> Fernandes</a:t>
            </a:r>
            <a:endParaRPr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6" name="object 22"/>
          <p:cNvSpPr txBox="1"/>
          <p:nvPr/>
        </p:nvSpPr>
        <p:spPr>
          <a:xfrm>
            <a:off x="15565244" y="6347873"/>
            <a:ext cx="1905000" cy="8745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800" b="1" spc="440" dirty="0" err="1">
                <a:solidFill>
                  <a:schemeClr val="bg1"/>
                </a:solidFill>
                <a:latin typeface="Arial"/>
                <a:cs typeface="Arial"/>
              </a:rPr>
              <a:t>V</a:t>
            </a:r>
            <a:r>
              <a:rPr sz="2800" b="1" spc="-15" dirty="0" err="1">
                <a:solidFill>
                  <a:schemeClr val="bg1"/>
                </a:solidFill>
                <a:latin typeface="Arial"/>
                <a:cs typeface="Arial"/>
              </a:rPr>
              <a:t>i</a:t>
            </a:r>
            <a:r>
              <a:rPr sz="2800" b="1" spc="195" dirty="0" err="1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2800" b="1" spc="-50" dirty="0" err="1">
                <a:solidFill>
                  <a:schemeClr val="bg1"/>
                </a:solidFill>
                <a:latin typeface="Arial"/>
                <a:cs typeface="Arial"/>
              </a:rPr>
              <a:t>o</a:t>
            </a:r>
            <a:r>
              <a:rPr sz="2800" b="1" spc="60" dirty="0" err="1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lang="pt-BR" sz="2800" b="1" spc="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pt-BR" sz="2800" b="1" spc="60" dirty="0" err="1">
                <a:solidFill>
                  <a:schemeClr val="bg1"/>
                </a:solidFill>
                <a:latin typeface="Arial"/>
                <a:cs typeface="Arial"/>
              </a:rPr>
              <a:t>Scudeler</a:t>
            </a:r>
            <a:endParaRPr sz="28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0" name="object 14"/>
          <p:cNvSpPr/>
          <p:nvPr/>
        </p:nvSpPr>
        <p:spPr>
          <a:xfrm>
            <a:off x="4379366" y="3070463"/>
            <a:ext cx="2352674" cy="28765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0771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265" y="1834588"/>
            <a:ext cx="1861820" cy="8136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550" b="1" spc="135" dirty="0" err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sz="2550" b="1" spc="-30" dirty="0" err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550" b="1" spc="10" dirty="0" err="1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550" b="1" spc="160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b="1" spc="-75" dirty="0" err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550" b="1" spc="195" dirty="0" err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550" b="1" spc="15" dirty="0" err="1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sz="2550" b="1" spc="160" dirty="0" err="1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b="1" spc="-170" dirty="0" err="1">
                <a:solidFill>
                  <a:srgbClr val="FFFFFF"/>
                </a:solidFill>
                <a:latin typeface="Arial"/>
                <a:cs typeface="Arial"/>
              </a:rPr>
              <a:t>m</a:t>
            </a:r>
            <a:endParaRPr lang="pt-BR" sz="2550" b="1" spc="-170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pt-BR" sz="2550" b="1" spc="-170" dirty="0">
                <a:solidFill>
                  <a:srgbClr val="FFFFFF"/>
                </a:solidFill>
                <a:latin typeface="Arial"/>
                <a:cs typeface="Arial"/>
              </a:rPr>
              <a:t>Lógica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950" y="1410108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1788" y="547632"/>
            <a:ext cx="2086612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4100" spc="-45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100" spc="-19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4100" spc="-14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4100" spc="-22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4100" spc="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4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1449930"/>
            <a:ext cx="12013836" cy="7440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50000" y="2582286"/>
            <a:ext cx="4241800" cy="7611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pt-BR" sz="4850" spc="-500" dirty="0" smtClean="0"/>
              <a:t>Inovação</a:t>
            </a:r>
            <a:endParaRPr sz="4850" dirty="0"/>
          </a:p>
        </p:txBody>
      </p:sp>
      <p:sp>
        <p:nvSpPr>
          <p:cNvPr id="3" name="object 3"/>
          <p:cNvSpPr/>
          <p:nvPr/>
        </p:nvSpPr>
        <p:spPr>
          <a:xfrm flipV="1">
            <a:off x="4343400" y="1562099"/>
            <a:ext cx="9017000" cy="228601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4343400" y="4323768"/>
            <a:ext cx="1828800" cy="767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pt-BR" sz="4850" kern="0" dirty="0"/>
              <a:t>Site</a:t>
            </a:r>
          </a:p>
        </p:txBody>
      </p:sp>
      <p:sp>
        <p:nvSpPr>
          <p:cNvPr id="7" name="object 2"/>
          <p:cNvSpPr txBox="1">
            <a:spLocks/>
          </p:cNvSpPr>
          <p:nvPr/>
        </p:nvSpPr>
        <p:spPr>
          <a:xfrm>
            <a:off x="11353800" y="4323769"/>
            <a:ext cx="2006600" cy="767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pt-BR" sz="4850" kern="0" dirty="0" smtClean="0"/>
              <a:t>OSHI</a:t>
            </a:r>
            <a:endParaRPr lang="pt-BR" sz="4850" kern="0" dirty="0"/>
          </a:p>
        </p:txBody>
      </p:sp>
      <p:sp>
        <p:nvSpPr>
          <p:cNvPr id="8" name="object 2"/>
          <p:cNvSpPr txBox="1">
            <a:spLocks/>
          </p:cNvSpPr>
          <p:nvPr/>
        </p:nvSpPr>
        <p:spPr>
          <a:xfrm>
            <a:off x="5126756" y="6712431"/>
            <a:ext cx="2645644" cy="7611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>
              <a:spcBef>
                <a:spcPts val="114"/>
              </a:spcBef>
            </a:pPr>
            <a:r>
              <a:rPr lang="pt-BR" sz="4850" kern="0" dirty="0" err="1"/>
              <a:t>Planner</a:t>
            </a:r>
            <a:endParaRPr lang="pt-BR" sz="4850" kern="0" dirty="0"/>
          </a:p>
        </p:txBody>
      </p:sp>
      <p:sp>
        <p:nvSpPr>
          <p:cNvPr id="9" name="object 2"/>
          <p:cNvSpPr txBox="1">
            <a:spLocks/>
          </p:cNvSpPr>
          <p:nvPr/>
        </p:nvSpPr>
        <p:spPr>
          <a:xfrm>
            <a:off x="10030978" y="6712431"/>
            <a:ext cx="3151622" cy="7611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114"/>
              </a:spcBef>
            </a:pPr>
            <a:r>
              <a:rPr lang="pt-BR" sz="4850" kern="0" dirty="0" smtClean="0"/>
              <a:t>Instância</a:t>
            </a:r>
            <a:endParaRPr lang="pt-BR" sz="4850" kern="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8212B"/>
          </a:solidFill>
        </p:spPr>
        <p:txBody>
          <a:bodyPr wrap="square" lIns="0" tIns="0" rIns="0" bIns="0" rtlCol="0"/>
          <a:lstStyle/>
          <a:p>
            <a:pPr lvl="0"/>
            <a:endParaRPr lang="pt-BR"/>
          </a:p>
        </p:txBody>
      </p:sp>
      <p:sp>
        <p:nvSpPr>
          <p:cNvPr id="4" name="object 4"/>
          <p:cNvSpPr/>
          <p:nvPr/>
        </p:nvSpPr>
        <p:spPr>
          <a:xfrm>
            <a:off x="8104906" y="2019300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23487" y="1089679"/>
            <a:ext cx="4439288" cy="7213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90" dirty="0"/>
              <a:t>A</a:t>
            </a:r>
            <a:r>
              <a:rPr spc="-204" dirty="0"/>
              <a:t>g</a:t>
            </a:r>
            <a:r>
              <a:rPr spc="-145" dirty="0"/>
              <a:t>r</a:t>
            </a:r>
            <a:r>
              <a:rPr spc="-195" dirty="0"/>
              <a:t>e</a:t>
            </a:r>
            <a:r>
              <a:rPr spc="-160" dirty="0"/>
              <a:t>d</a:t>
            </a:r>
            <a:r>
              <a:rPr spc="-195" dirty="0"/>
              <a:t>e</a:t>
            </a:r>
            <a:r>
              <a:rPr spc="5" dirty="0"/>
              <a:t>c</a:t>
            </a:r>
            <a:r>
              <a:rPr spc="10" dirty="0"/>
              <a:t>i</a:t>
            </a:r>
            <a:r>
              <a:rPr spc="-470" dirty="0"/>
              <a:t>m</a:t>
            </a:r>
            <a:r>
              <a:rPr spc="-195" dirty="0"/>
              <a:t>e</a:t>
            </a:r>
            <a:r>
              <a:rPr spc="-204" dirty="0"/>
              <a:t>n</a:t>
            </a:r>
            <a:r>
              <a:rPr spc="185" dirty="0"/>
              <a:t>t</a:t>
            </a:r>
            <a:r>
              <a:rPr spc="-245" dirty="0"/>
              <a:t>o</a:t>
            </a:r>
            <a:r>
              <a:rPr spc="10" dirty="0"/>
              <a:t>s</a:t>
            </a: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77" y="4152900"/>
            <a:ext cx="8416508" cy="3134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507"/>
            <a:ext cx="18364200" cy="9985593"/>
          </a:xfrm>
          <a:prstGeom prst="rect">
            <a:avLst/>
          </a:prstGeom>
        </p:spPr>
      </p:pic>
      <p:pic>
        <p:nvPicPr>
          <p:cNvPr id="13314" name="Picture 2" descr="produto-pipefy – SKYID Innovati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6813" y="6325739"/>
            <a:ext cx="2027336" cy="65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Whimsical | How to We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252610"/>
            <a:ext cx="2634389" cy="146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EFLO BPM | Gerenciamento de Processos de Negóc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6600" y="7007285"/>
            <a:ext cx="1895099" cy="133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31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739546" y="2921294"/>
            <a:ext cx="5167653" cy="29080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57633" y="764660"/>
            <a:ext cx="11692893" cy="85956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37615">
              <a:lnSpc>
                <a:spcPct val="150000"/>
              </a:lnSpc>
              <a:spcBef>
                <a:spcPts val="95"/>
              </a:spcBef>
            </a:pPr>
            <a:r>
              <a:rPr lang="pt-BR" sz="3200" b="1" spc="320" dirty="0">
                <a:solidFill>
                  <a:srgbClr val="FF4A3B"/>
                </a:solidFill>
                <a:latin typeface="Arial"/>
                <a:cs typeface="Arial"/>
              </a:rPr>
              <a:t>MISSÃO</a:t>
            </a:r>
            <a:endParaRPr lang="pt-BR" sz="3200" spc="-200" dirty="0">
              <a:latin typeface="Arial"/>
              <a:cs typeface="Arial"/>
            </a:endParaRPr>
          </a:p>
          <a:p>
            <a:pPr marL="12700" marR="1237615">
              <a:lnSpc>
                <a:spcPct val="150000"/>
              </a:lnSpc>
              <a:spcBef>
                <a:spcPts val="95"/>
              </a:spcBef>
            </a:pPr>
            <a:r>
              <a:rPr sz="2800" spc="-200" dirty="0" err="1">
                <a:latin typeface="Arial"/>
                <a:cs typeface="Arial"/>
              </a:rPr>
              <a:t>Desenvolver</a:t>
            </a:r>
            <a:r>
              <a:rPr sz="2800" spc="-200" dirty="0">
                <a:latin typeface="Arial"/>
                <a:cs typeface="Arial"/>
              </a:rPr>
              <a:t> </a:t>
            </a:r>
            <a:r>
              <a:rPr sz="2800" spc="-204" dirty="0">
                <a:latin typeface="Arial"/>
                <a:cs typeface="Arial"/>
              </a:rPr>
              <a:t>soluções </a:t>
            </a:r>
            <a:r>
              <a:rPr sz="2800" spc="-185" dirty="0">
                <a:latin typeface="Arial"/>
                <a:cs typeface="Arial"/>
              </a:rPr>
              <a:t>para </a:t>
            </a:r>
            <a:r>
              <a:rPr sz="2800" spc="-105" dirty="0">
                <a:latin typeface="Arial"/>
                <a:cs typeface="Arial"/>
              </a:rPr>
              <a:t>simplificar </a:t>
            </a:r>
            <a:r>
              <a:rPr sz="2800" spc="-320" dirty="0">
                <a:latin typeface="Arial"/>
                <a:cs typeface="Arial"/>
              </a:rPr>
              <a:t>a </a:t>
            </a:r>
            <a:r>
              <a:rPr lang="pt-BR" sz="2800" spc="-320" dirty="0" smtClean="0">
                <a:latin typeface="Arial"/>
                <a:cs typeface="Arial"/>
              </a:rPr>
              <a:t> </a:t>
            </a:r>
            <a:r>
              <a:rPr sz="2800" spc="-165" dirty="0" err="1" smtClean="0">
                <a:latin typeface="Arial"/>
                <a:cs typeface="Arial"/>
              </a:rPr>
              <a:t>gestão</a:t>
            </a:r>
            <a:r>
              <a:rPr sz="2800" spc="-165" dirty="0" smtClean="0">
                <a:latin typeface="Arial"/>
                <a:cs typeface="Arial"/>
              </a:rPr>
              <a:t> </a:t>
            </a:r>
            <a:r>
              <a:rPr sz="2800" spc="-235" dirty="0">
                <a:latin typeface="Arial"/>
                <a:cs typeface="Arial"/>
              </a:rPr>
              <a:t>de </a:t>
            </a:r>
            <a:r>
              <a:rPr sz="2800" spc="-180" dirty="0">
                <a:latin typeface="Arial"/>
                <a:cs typeface="Arial"/>
              </a:rPr>
              <a:t>TI</a:t>
            </a:r>
            <a:r>
              <a:rPr lang="pt-BR" sz="2800" spc="-180" dirty="0">
                <a:latin typeface="Arial"/>
                <a:cs typeface="Arial"/>
              </a:rPr>
              <a:t>,</a:t>
            </a:r>
            <a:r>
              <a:rPr sz="2800" spc="-180" dirty="0">
                <a:latin typeface="Arial"/>
                <a:cs typeface="Arial"/>
              </a:rPr>
              <a:t> </a:t>
            </a:r>
            <a:r>
              <a:rPr sz="2800" spc="-140" dirty="0" err="1">
                <a:latin typeface="Arial"/>
                <a:cs typeface="Arial"/>
              </a:rPr>
              <a:t>através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235" dirty="0">
                <a:latin typeface="Arial"/>
                <a:cs typeface="Arial"/>
              </a:rPr>
              <a:t>d</a:t>
            </a:r>
            <a:r>
              <a:rPr lang="pt-BR" sz="2800" spc="-235" dirty="0">
                <a:latin typeface="Arial"/>
                <a:cs typeface="Arial"/>
              </a:rPr>
              <a:t>o</a:t>
            </a:r>
            <a:r>
              <a:rPr sz="2800" spc="-235" dirty="0">
                <a:latin typeface="Arial"/>
                <a:cs typeface="Arial"/>
              </a:rPr>
              <a:t>  </a:t>
            </a:r>
            <a:r>
              <a:rPr sz="2800" spc="-140" dirty="0">
                <a:latin typeface="Arial"/>
                <a:cs typeface="Arial"/>
              </a:rPr>
              <a:t>monitoramento </a:t>
            </a:r>
            <a:r>
              <a:rPr sz="2800" spc="-280" dirty="0">
                <a:latin typeface="Arial"/>
                <a:cs typeface="Arial"/>
              </a:rPr>
              <a:t>e </a:t>
            </a:r>
            <a:r>
              <a:rPr sz="2800" spc="-110" dirty="0">
                <a:latin typeface="Arial"/>
                <a:cs typeface="Arial"/>
              </a:rPr>
              <a:t>controle </a:t>
            </a:r>
            <a:r>
              <a:rPr sz="2800" spc="-254" dirty="0">
                <a:latin typeface="Arial"/>
                <a:cs typeface="Arial"/>
              </a:rPr>
              <a:t>da </a:t>
            </a:r>
            <a:r>
              <a:rPr sz="2800" spc="-55" dirty="0" err="1">
                <a:latin typeface="Arial"/>
                <a:cs typeface="Arial"/>
              </a:rPr>
              <a:t>infra</a:t>
            </a:r>
            <a:r>
              <a:rPr sz="2800" spc="-75" dirty="0" err="1">
                <a:latin typeface="Arial"/>
                <a:cs typeface="Arial"/>
              </a:rPr>
              <a:t>estrutura</a:t>
            </a:r>
            <a:r>
              <a:rPr sz="2800" spc="-75" dirty="0">
                <a:latin typeface="Arial"/>
                <a:cs typeface="Arial"/>
              </a:rPr>
              <a:t> </a:t>
            </a:r>
            <a:r>
              <a:rPr sz="2800" spc="-280" dirty="0">
                <a:latin typeface="Arial"/>
                <a:cs typeface="Arial"/>
              </a:rPr>
              <a:t>e</a:t>
            </a:r>
            <a:r>
              <a:rPr lang="pt-BR" sz="2800" spc="-280" dirty="0">
                <a:latin typeface="Arial"/>
                <a:cs typeface="Arial"/>
              </a:rPr>
              <a:t> </a:t>
            </a:r>
            <a:r>
              <a:rPr sz="2800" spc="-280" dirty="0">
                <a:latin typeface="Arial"/>
                <a:cs typeface="Arial"/>
              </a:rPr>
              <a:t> </a:t>
            </a:r>
            <a:r>
              <a:rPr sz="2800" spc="-175" dirty="0" err="1">
                <a:latin typeface="Arial"/>
                <a:cs typeface="Arial"/>
              </a:rPr>
              <a:t>sistemas</a:t>
            </a:r>
            <a:r>
              <a:rPr lang="pt-BR" sz="2800" spc="-175" dirty="0">
                <a:latin typeface="Arial"/>
                <a:cs typeface="Arial"/>
              </a:rPr>
              <a:t> </a:t>
            </a:r>
            <a:r>
              <a:rPr sz="2800" spc="-520" dirty="0">
                <a:latin typeface="Arial"/>
                <a:cs typeface="Arial"/>
              </a:rPr>
              <a:t> </a:t>
            </a:r>
            <a:r>
              <a:rPr sz="2800" spc="-180" dirty="0">
                <a:latin typeface="Arial"/>
                <a:cs typeface="Arial"/>
              </a:rPr>
              <a:t>operacionais.</a:t>
            </a:r>
            <a:endParaRPr sz="28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660"/>
              </a:spcBef>
            </a:pPr>
            <a:r>
              <a:rPr sz="3200" b="1" spc="320" dirty="0">
                <a:solidFill>
                  <a:srgbClr val="FF4A3B"/>
                </a:solidFill>
                <a:latin typeface="Arial"/>
                <a:cs typeface="Arial"/>
              </a:rPr>
              <a:t>VISÃO</a:t>
            </a:r>
            <a:endParaRPr sz="3200" dirty="0">
              <a:latin typeface="Arial"/>
              <a:cs typeface="Arial"/>
            </a:endParaRPr>
          </a:p>
          <a:p>
            <a:pPr marL="12700" marR="652780">
              <a:lnSpc>
                <a:spcPct val="123700"/>
              </a:lnSpc>
              <a:spcBef>
                <a:spcPts val="2780"/>
              </a:spcBef>
            </a:pPr>
            <a:r>
              <a:rPr sz="2800" spc="-165" dirty="0">
                <a:latin typeface="Arial"/>
                <a:cs typeface="Arial"/>
              </a:rPr>
              <a:t>Acreditamos </a:t>
            </a:r>
            <a:r>
              <a:rPr sz="2800" spc="-270" dirty="0">
                <a:latin typeface="Arial"/>
                <a:cs typeface="Arial"/>
              </a:rPr>
              <a:t>na </a:t>
            </a:r>
            <a:r>
              <a:rPr sz="2800" spc="-130" dirty="0">
                <a:latin typeface="Arial"/>
                <a:cs typeface="Arial"/>
              </a:rPr>
              <a:t>transformação </a:t>
            </a:r>
            <a:r>
              <a:rPr sz="2800" spc="-85" dirty="0">
                <a:latin typeface="Arial"/>
                <a:cs typeface="Arial"/>
              </a:rPr>
              <a:t>digital </a:t>
            </a:r>
            <a:r>
              <a:rPr sz="2800" spc="-185" dirty="0">
                <a:latin typeface="Arial"/>
                <a:cs typeface="Arial"/>
              </a:rPr>
              <a:t>para </a:t>
            </a:r>
            <a:r>
              <a:rPr sz="2800" spc="-155" dirty="0">
                <a:latin typeface="Arial"/>
                <a:cs typeface="Arial"/>
              </a:rPr>
              <a:t>melhorar </a:t>
            </a:r>
            <a:r>
              <a:rPr sz="2800" spc="-125" dirty="0">
                <a:latin typeface="Arial"/>
                <a:cs typeface="Arial"/>
              </a:rPr>
              <a:t>práticas </a:t>
            </a:r>
            <a:r>
              <a:rPr sz="2800" spc="-235" dirty="0">
                <a:latin typeface="Arial"/>
                <a:cs typeface="Arial"/>
              </a:rPr>
              <a:t>de </a:t>
            </a:r>
            <a:r>
              <a:rPr sz="2800" spc="-130" dirty="0">
                <a:latin typeface="Arial"/>
                <a:cs typeface="Arial"/>
              </a:rPr>
              <a:t>trabalho,  </a:t>
            </a:r>
            <a:r>
              <a:rPr sz="2800" spc="-165" dirty="0">
                <a:latin typeface="Arial"/>
                <a:cs typeface="Arial"/>
              </a:rPr>
              <a:t>gestão </a:t>
            </a:r>
            <a:r>
              <a:rPr sz="2800" spc="-280" dirty="0">
                <a:latin typeface="Arial"/>
                <a:cs typeface="Arial"/>
              </a:rPr>
              <a:t>e </a:t>
            </a:r>
            <a:r>
              <a:rPr sz="2800" spc="-165" dirty="0">
                <a:latin typeface="Arial"/>
                <a:cs typeface="Arial"/>
              </a:rPr>
              <a:t>ampliar</a:t>
            </a:r>
            <a:r>
              <a:rPr sz="2800" spc="-130" dirty="0">
                <a:latin typeface="Arial"/>
                <a:cs typeface="Arial"/>
              </a:rPr>
              <a:t> </a:t>
            </a:r>
            <a:r>
              <a:rPr sz="2800" spc="-135" dirty="0">
                <a:latin typeface="Arial"/>
                <a:cs typeface="Arial"/>
              </a:rPr>
              <a:t>horizontes.</a:t>
            </a:r>
            <a:endParaRPr sz="2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200" b="1" spc="195" dirty="0">
                <a:solidFill>
                  <a:srgbClr val="FF4A3B"/>
                </a:solidFill>
                <a:latin typeface="Arial"/>
                <a:cs typeface="Arial"/>
              </a:rPr>
              <a:t>VALORES</a:t>
            </a:r>
            <a:endParaRPr sz="3200" dirty="0">
              <a:latin typeface="Arial"/>
              <a:cs typeface="Arial"/>
            </a:endParaRPr>
          </a:p>
          <a:p>
            <a:pPr marL="469900" marR="5080" indent="-457200">
              <a:spcBef>
                <a:spcPts val="2780"/>
              </a:spcBef>
              <a:buFont typeface="Arial" panose="020B0604020202020204" pitchFamily="34" charset="0"/>
              <a:buChar char="•"/>
            </a:pPr>
            <a:r>
              <a:rPr sz="2800" spc="-125" dirty="0">
                <a:latin typeface="Arial"/>
                <a:cs typeface="Arial"/>
              </a:rPr>
              <a:t>Construir </a:t>
            </a:r>
            <a:r>
              <a:rPr sz="2800" spc="-170" dirty="0">
                <a:latin typeface="Arial"/>
                <a:cs typeface="Arial"/>
              </a:rPr>
              <a:t>relacionamentos </a:t>
            </a:r>
            <a:r>
              <a:rPr sz="2800" spc="-175" dirty="0">
                <a:latin typeface="Arial"/>
                <a:cs typeface="Arial"/>
              </a:rPr>
              <a:t>duradouros </a:t>
            </a:r>
            <a:r>
              <a:rPr sz="2800" spc="-140" dirty="0">
                <a:latin typeface="Arial"/>
                <a:cs typeface="Arial"/>
              </a:rPr>
              <a:t>através </a:t>
            </a:r>
            <a:r>
              <a:rPr sz="2800" spc="-235" dirty="0">
                <a:latin typeface="Arial"/>
                <a:cs typeface="Arial"/>
              </a:rPr>
              <a:t>de </a:t>
            </a:r>
            <a:r>
              <a:rPr sz="2800" spc="-200" dirty="0">
                <a:latin typeface="Arial"/>
                <a:cs typeface="Arial"/>
              </a:rPr>
              <a:t>compromissos </a:t>
            </a:r>
            <a:r>
              <a:rPr sz="2800" spc="-280" dirty="0">
                <a:latin typeface="Arial"/>
                <a:cs typeface="Arial"/>
              </a:rPr>
              <a:t>e </a:t>
            </a:r>
            <a:r>
              <a:rPr sz="2800" spc="-150" dirty="0" err="1">
                <a:latin typeface="Arial"/>
                <a:cs typeface="Arial"/>
              </a:rPr>
              <a:t>entregas</a:t>
            </a:r>
            <a:r>
              <a:rPr lang="pt-BR" sz="2800" spc="-150" dirty="0">
                <a:latin typeface="Arial"/>
                <a:cs typeface="Arial"/>
              </a:rPr>
              <a:t>;</a:t>
            </a:r>
            <a:r>
              <a:rPr sz="2800" spc="-150" dirty="0">
                <a:latin typeface="Arial"/>
                <a:cs typeface="Arial"/>
              </a:rPr>
              <a:t>  </a:t>
            </a:r>
            <a:endParaRPr lang="pt-BR" sz="2800" spc="-150" dirty="0">
              <a:latin typeface="Arial"/>
              <a:cs typeface="Arial"/>
            </a:endParaRPr>
          </a:p>
          <a:p>
            <a:pPr marL="469900" marR="5080" indent="-457200">
              <a:spcBef>
                <a:spcPts val="2780"/>
              </a:spcBef>
              <a:buFont typeface="Arial" panose="020B0604020202020204" pitchFamily="34" charset="0"/>
              <a:buChar char="•"/>
            </a:pPr>
            <a:r>
              <a:rPr sz="2800" spc="-160" dirty="0" err="1">
                <a:latin typeface="Arial"/>
                <a:cs typeface="Arial"/>
              </a:rPr>
              <a:t>Trabalhar</a:t>
            </a:r>
            <a:r>
              <a:rPr sz="2800" spc="-160" dirty="0">
                <a:latin typeface="Arial"/>
                <a:cs typeface="Arial"/>
              </a:rPr>
              <a:t> </a:t>
            </a:r>
            <a:r>
              <a:rPr sz="2800" spc="-235" dirty="0">
                <a:latin typeface="Arial"/>
                <a:cs typeface="Arial"/>
              </a:rPr>
              <a:t>de </a:t>
            </a:r>
            <a:r>
              <a:rPr sz="2800" spc="-114" dirty="0">
                <a:latin typeface="Arial"/>
                <a:cs typeface="Arial"/>
              </a:rPr>
              <a:t>forma </a:t>
            </a:r>
            <a:r>
              <a:rPr sz="2800" spc="-145" dirty="0">
                <a:latin typeface="Arial"/>
                <a:cs typeface="Arial"/>
              </a:rPr>
              <a:t>colaborativa, </a:t>
            </a:r>
            <a:r>
              <a:rPr sz="2800" spc="-280" dirty="0">
                <a:latin typeface="Arial"/>
                <a:cs typeface="Arial"/>
              </a:rPr>
              <a:t>sem </a:t>
            </a:r>
            <a:r>
              <a:rPr sz="2800" spc="-170" dirty="0">
                <a:latin typeface="Arial"/>
                <a:cs typeface="Arial"/>
              </a:rPr>
              <a:t>detenção </a:t>
            </a:r>
            <a:r>
              <a:rPr sz="2800" spc="-235" dirty="0">
                <a:latin typeface="Arial"/>
                <a:cs typeface="Arial"/>
              </a:rPr>
              <a:t>de </a:t>
            </a:r>
            <a:r>
              <a:rPr sz="2800" spc="-185" dirty="0">
                <a:latin typeface="Arial"/>
                <a:cs typeface="Arial"/>
              </a:rPr>
              <a:t>conhecimentos </a:t>
            </a:r>
            <a:r>
              <a:rPr sz="2800" spc="-245" dirty="0" err="1">
                <a:latin typeface="Arial"/>
                <a:cs typeface="Arial"/>
              </a:rPr>
              <a:t>ou</a:t>
            </a:r>
            <a:r>
              <a:rPr sz="2800" spc="-245" dirty="0">
                <a:latin typeface="Arial"/>
                <a:cs typeface="Arial"/>
              </a:rPr>
              <a:t> </a:t>
            </a:r>
            <a:r>
              <a:rPr sz="2800" spc="-130" dirty="0" err="1">
                <a:latin typeface="Arial"/>
                <a:cs typeface="Arial"/>
              </a:rPr>
              <a:t>práticas</a:t>
            </a:r>
            <a:r>
              <a:rPr lang="pt-BR" sz="2800" spc="-130" dirty="0">
                <a:latin typeface="Arial"/>
                <a:cs typeface="Arial"/>
              </a:rPr>
              <a:t>;</a:t>
            </a:r>
            <a:r>
              <a:rPr sz="2800" spc="-130" dirty="0">
                <a:latin typeface="Arial"/>
                <a:cs typeface="Arial"/>
              </a:rPr>
              <a:t>  </a:t>
            </a:r>
            <a:endParaRPr lang="pt-BR" sz="2800" spc="-130" dirty="0">
              <a:latin typeface="Arial"/>
              <a:cs typeface="Arial"/>
            </a:endParaRPr>
          </a:p>
          <a:p>
            <a:pPr marL="469900" marR="5080" indent="-457200">
              <a:lnSpc>
                <a:spcPct val="150000"/>
              </a:lnSpc>
              <a:spcBef>
                <a:spcPts val="2780"/>
              </a:spcBef>
              <a:buFont typeface="Arial" panose="020B0604020202020204" pitchFamily="34" charset="0"/>
              <a:buChar char="•"/>
            </a:pPr>
            <a:r>
              <a:rPr sz="2800" spc="-140" dirty="0" err="1">
                <a:latin typeface="Arial"/>
                <a:cs typeface="Arial"/>
              </a:rPr>
              <a:t>Ter</a:t>
            </a:r>
            <a:r>
              <a:rPr sz="2800" spc="-140" dirty="0">
                <a:latin typeface="Arial"/>
                <a:cs typeface="Arial"/>
              </a:rPr>
              <a:t> </a:t>
            </a:r>
            <a:r>
              <a:rPr sz="2800" spc="-180" dirty="0">
                <a:latin typeface="Arial"/>
                <a:cs typeface="Arial"/>
              </a:rPr>
              <a:t>autonomia </a:t>
            </a:r>
            <a:r>
              <a:rPr sz="2800" spc="-280" dirty="0">
                <a:latin typeface="Arial"/>
                <a:cs typeface="Arial"/>
              </a:rPr>
              <a:t>e</a:t>
            </a:r>
            <a:r>
              <a:rPr sz="2800" spc="-254" dirty="0">
                <a:latin typeface="Arial"/>
                <a:cs typeface="Arial"/>
              </a:rPr>
              <a:t> </a:t>
            </a:r>
            <a:r>
              <a:rPr sz="2800" spc="-180" dirty="0" err="1">
                <a:latin typeface="Arial"/>
                <a:cs typeface="Arial"/>
              </a:rPr>
              <a:t>responsabilidade</a:t>
            </a:r>
            <a:r>
              <a:rPr lang="pt-BR" sz="2800" spc="-180" dirty="0">
                <a:latin typeface="Arial"/>
                <a:cs typeface="Arial"/>
              </a:rPr>
              <a:t>;</a:t>
            </a:r>
            <a:endParaRPr sz="2800" dirty="0">
              <a:latin typeface="Arial"/>
              <a:cs typeface="Arial"/>
            </a:endParaRPr>
          </a:p>
          <a:p>
            <a:pPr marL="469900" indent="-457200">
              <a:lnSpc>
                <a:spcPct val="150000"/>
              </a:lnSpc>
              <a:spcBef>
                <a:spcPts val="795"/>
              </a:spcBef>
              <a:buFont typeface="Arial" panose="020B0604020202020204" pitchFamily="34" charset="0"/>
              <a:buChar char="•"/>
            </a:pPr>
            <a:r>
              <a:rPr sz="2800" spc="-210" dirty="0">
                <a:latin typeface="Arial"/>
                <a:cs typeface="Arial"/>
              </a:rPr>
              <a:t>Ser </a:t>
            </a:r>
            <a:r>
              <a:rPr sz="2800" spc="-145" dirty="0">
                <a:latin typeface="Arial"/>
                <a:cs typeface="Arial"/>
              </a:rPr>
              <a:t>curioso(a) </a:t>
            </a:r>
            <a:r>
              <a:rPr sz="2800" spc="-280" dirty="0">
                <a:latin typeface="Arial"/>
                <a:cs typeface="Arial"/>
              </a:rPr>
              <a:t>e</a:t>
            </a:r>
            <a:r>
              <a:rPr sz="2800" spc="-225" dirty="0">
                <a:latin typeface="Arial"/>
                <a:cs typeface="Arial"/>
              </a:rPr>
              <a:t> </a:t>
            </a:r>
            <a:r>
              <a:rPr lang="pt-BR" sz="2800" spc="-225" dirty="0">
                <a:latin typeface="Arial"/>
                <a:cs typeface="Arial"/>
              </a:rPr>
              <a:t> </a:t>
            </a:r>
            <a:r>
              <a:rPr sz="2800" spc="-150" dirty="0" err="1">
                <a:latin typeface="Arial"/>
                <a:cs typeface="Arial"/>
              </a:rPr>
              <a:t>inovador</a:t>
            </a:r>
            <a:r>
              <a:rPr sz="2800" spc="-150" dirty="0">
                <a:latin typeface="Arial"/>
                <a:cs typeface="Arial"/>
              </a:rPr>
              <a:t>(a).</a:t>
            </a:r>
            <a:endParaRPr lang="pt-BR" sz="2800" spc="-15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6703" y="0"/>
            <a:ext cx="1090930" cy="211454"/>
          </a:xfrm>
          <a:custGeom>
            <a:avLst/>
            <a:gdLst/>
            <a:ahLst/>
            <a:cxnLst/>
            <a:rect l="l" t="t" r="r" b="b"/>
            <a:pathLst>
              <a:path w="1090930" h="211454">
                <a:moveTo>
                  <a:pt x="1090477" y="211060"/>
                </a:moveTo>
                <a:lnTo>
                  <a:pt x="0" y="211060"/>
                </a:lnTo>
                <a:lnTo>
                  <a:pt x="0" y="0"/>
                </a:lnTo>
                <a:lnTo>
                  <a:pt x="1090477" y="0"/>
                </a:lnTo>
                <a:lnTo>
                  <a:pt x="1090477" y="211060"/>
                </a:lnTo>
                <a:close/>
              </a:path>
            </a:pathLst>
          </a:custGeom>
          <a:solidFill>
            <a:srgbClr val="FF4A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14768394" y="9714892"/>
            <a:ext cx="3138805" cy="218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7628255" cy="10287000"/>
            <a:chOff x="0" y="0"/>
            <a:chExt cx="7628255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7628255" cy="10287000"/>
            </a:xfrm>
            <a:custGeom>
              <a:avLst/>
              <a:gdLst/>
              <a:ahLst/>
              <a:cxnLst/>
              <a:rect l="l" t="t" r="r" b="b"/>
              <a:pathLst>
                <a:path w="7628255" h="10287000">
                  <a:moveTo>
                    <a:pt x="0" y="10287000"/>
                  </a:moveTo>
                  <a:lnTo>
                    <a:pt x="0" y="0"/>
                  </a:lnTo>
                  <a:lnTo>
                    <a:pt x="7627794" y="0"/>
                  </a:lnTo>
                  <a:lnTo>
                    <a:pt x="7627794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FF3B0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19099" y="1473009"/>
              <a:ext cx="2076450" cy="142875"/>
            </a:xfrm>
            <a:custGeom>
              <a:avLst/>
              <a:gdLst/>
              <a:ahLst/>
              <a:cxnLst/>
              <a:rect l="l" t="t" r="r" b="b"/>
              <a:pathLst>
                <a:path w="2076450" h="142875">
                  <a:moveTo>
                    <a:pt x="2076450" y="142875"/>
                  </a:moveTo>
                  <a:lnTo>
                    <a:pt x="0" y="142875"/>
                  </a:lnTo>
                  <a:lnTo>
                    <a:pt x="0" y="0"/>
                  </a:lnTo>
                  <a:lnTo>
                    <a:pt x="2076450" y="0"/>
                  </a:lnTo>
                  <a:lnTo>
                    <a:pt x="2076450" y="142875"/>
                  </a:lnTo>
                  <a:close/>
                </a:path>
              </a:pathLst>
            </a:custGeom>
            <a:solidFill>
              <a:srgbClr val="1821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6400" y="205460"/>
            <a:ext cx="4414520" cy="76771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4850" spc="105" dirty="0">
                <a:latin typeface="Arial"/>
                <a:cs typeface="Arial"/>
              </a:rPr>
              <a:t>Hamburguerias</a:t>
            </a:r>
            <a:endParaRPr sz="48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39420" y="0"/>
            <a:ext cx="10410809" cy="97059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7" name="object 7"/>
          <p:cNvGrpSpPr/>
          <p:nvPr/>
        </p:nvGrpSpPr>
        <p:grpSpPr>
          <a:xfrm>
            <a:off x="705005" y="3354384"/>
            <a:ext cx="6036945" cy="4361815"/>
            <a:chOff x="705005" y="3354384"/>
            <a:chExt cx="6036945" cy="4361815"/>
          </a:xfrm>
        </p:grpSpPr>
        <p:sp>
          <p:nvSpPr>
            <p:cNvPr id="8" name="object 8"/>
            <p:cNvSpPr/>
            <p:nvPr/>
          </p:nvSpPr>
          <p:spPr>
            <a:xfrm>
              <a:off x="705005" y="3354384"/>
              <a:ext cx="6036945" cy="4361815"/>
            </a:xfrm>
            <a:custGeom>
              <a:avLst/>
              <a:gdLst/>
              <a:ahLst/>
              <a:cxnLst/>
              <a:rect l="l" t="t" r="r" b="b"/>
              <a:pathLst>
                <a:path w="6036945" h="4361815">
                  <a:moveTo>
                    <a:pt x="6036583" y="4361573"/>
                  </a:moveTo>
                  <a:lnTo>
                    <a:pt x="0" y="4361573"/>
                  </a:lnTo>
                  <a:lnTo>
                    <a:pt x="0" y="0"/>
                  </a:lnTo>
                  <a:lnTo>
                    <a:pt x="6036583" y="0"/>
                  </a:lnTo>
                  <a:lnTo>
                    <a:pt x="6036583" y="4361573"/>
                  </a:lnTo>
                  <a:close/>
                </a:path>
              </a:pathLst>
            </a:custGeom>
            <a:solidFill>
              <a:srgbClr val="18212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1678" y="3727429"/>
              <a:ext cx="5467349" cy="36480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6400" y="1773181"/>
            <a:ext cx="6946900" cy="87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400" b="1" dirty="0">
                <a:latin typeface="Noto Sans"/>
                <a:cs typeface="Noto Sans"/>
              </a:rPr>
              <a:t>A </a:t>
            </a:r>
            <a:r>
              <a:rPr sz="2400" b="1" spc="-5" dirty="0">
                <a:latin typeface="Noto Sans"/>
                <a:cs typeface="Noto Sans"/>
              </a:rPr>
              <a:t>Associação de Bares </a:t>
            </a:r>
            <a:r>
              <a:rPr sz="2400" b="1" dirty="0">
                <a:latin typeface="Noto Sans"/>
                <a:cs typeface="Noto Sans"/>
              </a:rPr>
              <a:t>e </a:t>
            </a:r>
            <a:r>
              <a:rPr sz="2400" b="1" spc="-5" dirty="0">
                <a:latin typeface="Noto Sans"/>
                <a:cs typeface="Noto Sans"/>
              </a:rPr>
              <a:t>Restaurantes estima  que </a:t>
            </a:r>
            <a:r>
              <a:rPr sz="2400" b="1" dirty="0">
                <a:latin typeface="Noto Sans"/>
                <a:cs typeface="Noto Sans"/>
              </a:rPr>
              <a:t>o </a:t>
            </a:r>
            <a:r>
              <a:rPr sz="2400" b="1" spc="-5" dirty="0">
                <a:latin typeface="Noto Sans"/>
                <a:cs typeface="Noto Sans"/>
              </a:rPr>
              <a:t>setor represente 2,7% do </a:t>
            </a:r>
            <a:r>
              <a:rPr sz="2400" b="1" spc="-50" dirty="0">
                <a:latin typeface="Noto Sans"/>
                <a:cs typeface="Noto Sans"/>
              </a:rPr>
              <a:t>PIB</a:t>
            </a:r>
            <a:r>
              <a:rPr sz="2400" b="1" spc="-70" dirty="0">
                <a:latin typeface="Noto Sans"/>
                <a:cs typeface="Noto Sans"/>
              </a:rPr>
              <a:t> </a:t>
            </a:r>
            <a:r>
              <a:rPr sz="2400" b="1" spc="-5" dirty="0">
                <a:latin typeface="Noto Sans"/>
                <a:cs typeface="Noto Sans"/>
              </a:rPr>
              <a:t>Brasileiro.</a:t>
            </a:r>
            <a:endParaRPr sz="2400">
              <a:latin typeface="Noto Sans"/>
              <a:cs typeface="Noto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781555" y="9921737"/>
            <a:ext cx="313880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z="1600" b="1" spc="40" dirty="0">
                <a:solidFill>
                  <a:srgbClr val="18212B"/>
                </a:solidFill>
                <a:latin typeface="Arial"/>
                <a:cs typeface="Arial"/>
              </a:rPr>
              <a:t>M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 </a:t>
            </a:r>
            <a:r>
              <a:rPr sz="1600" b="1" spc="10" dirty="0">
                <a:solidFill>
                  <a:srgbClr val="18212B"/>
                </a:solidFill>
                <a:latin typeface="Arial"/>
                <a:cs typeface="Arial"/>
              </a:rPr>
              <a:t>N</a:t>
            </a:r>
            <a:r>
              <a:rPr sz="1600" b="1" dirty="0">
                <a:solidFill>
                  <a:srgbClr val="18212B"/>
                </a:solidFill>
                <a:latin typeface="Arial"/>
                <a:cs typeface="Arial"/>
              </a:rPr>
              <a:t>	</a:t>
            </a:r>
            <a:r>
              <a:rPr sz="1600" b="1" spc="-170" dirty="0">
                <a:solidFill>
                  <a:srgbClr val="18212B"/>
                </a:solidFill>
                <a:latin typeface="Arial"/>
                <a:cs typeface="Arial"/>
              </a:rPr>
              <a:t>B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 </a:t>
            </a:r>
            <a:r>
              <a:rPr sz="1600" b="1" spc="-135" dirty="0">
                <a:solidFill>
                  <a:srgbClr val="18212B"/>
                </a:solidFill>
                <a:latin typeface="Arial"/>
                <a:cs typeface="Arial"/>
              </a:rPr>
              <a:t>U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 </a:t>
            </a:r>
            <a:r>
              <a:rPr sz="1600" b="1" spc="-60" dirty="0">
                <a:solidFill>
                  <a:srgbClr val="18212B"/>
                </a:solidFill>
                <a:latin typeface="Arial"/>
                <a:cs typeface="Arial"/>
              </a:rPr>
              <a:t>R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 G </a:t>
            </a:r>
            <a:r>
              <a:rPr sz="1600" b="1" spc="-135" dirty="0">
                <a:solidFill>
                  <a:srgbClr val="18212B"/>
                </a:solidFill>
                <a:latin typeface="Arial"/>
                <a:cs typeface="Arial"/>
              </a:rPr>
              <a:t>U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 </a:t>
            </a:r>
            <a:r>
              <a:rPr sz="1600" b="1" spc="-204" dirty="0">
                <a:solidFill>
                  <a:srgbClr val="18212B"/>
                </a:solidFill>
                <a:latin typeface="Arial"/>
                <a:cs typeface="Arial"/>
              </a:rPr>
              <a:t>E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 </a:t>
            </a:r>
            <a:r>
              <a:rPr sz="1600" b="1" spc="-60" dirty="0">
                <a:solidFill>
                  <a:srgbClr val="18212B"/>
                </a:solidFill>
                <a:latin typeface="Arial"/>
                <a:cs typeface="Arial"/>
              </a:rPr>
              <a:t>R</a:t>
            </a:r>
            <a:r>
              <a:rPr sz="1600" b="1" dirty="0">
                <a:solidFill>
                  <a:srgbClr val="18212B"/>
                </a:solidFill>
                <a:latin typeface="Arial"/>
                <a:cs typeface="Arial"/>
              </a:rPr>
              <a:t>	</a:t>
            </a:r>
            <a:r>
              <a:rPr sz="1600" b="1" spc="85" dirty="0">
                <a:solidFill>
                  <a:srgbClr val="18212B"/>
                </a:solidFill>
                <a:latin typeface="Arial"/>
                <a:cs typeface="Arial"/>
              </a:rPr>
              <a:t>-</a:t>
            </a:r>
            <a:r>
              <a:rPr sz="1600" b="1" dirty="0">
                <a:solidFill>
                  <a:srgbClr val="18212B"/>
                </a:solidFill>
                <a:latin typeface="Arial"/>
                <a:cs typeface="Arial"/>
              </a:rPr>
              <a:t>	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G </a:t>
            </a:r>
            <a:r>
              <a:rPr sz="1600" b="1" spc="-60" dirty="0">
                <a:solidFill>
                  <a:srgbClr val="18212B"/>
                </a:solidFill>
                <a:latin typeface="Arial"/>
                <a:cs typeface="Arial"/>
              </a:rPr>
              <a:t>R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 </a:t>
            </a:r>
            <a:r>
              <a:rPr sz="1600" b="1" spc="-135" dirty="0">
                <a:solidFill>
                  <a:srgbClr val="18212B"/>
                </a:solidFill>
                <a:latin typeface="Arial"/>
                <a:cs typeface="Arial"/>
              </a:rPr>
              <a:t>U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 </a:t>
            </a:r>
            <a:r>
              <a:rPr sz="1600" b="1" spc="-160" dirty="0">
                <a:solidFill>
                  <a:srgbClr val="18212B"/>
                </a:solidFill>
                <a:latin typeface="Arial"/>
                <a:cs typeface="Arial"/>
              </a:rPr>
              <a:t>P</a:t>
            </a:r>
            <a:r>
              <a:rPr sz="1600" b="1" spc="-125" dirty="0">
                <a:solidFill>
                  <a:srgbClr val="18212B"/>
                </a:solidFill>
                <a:latin typeface="Arial"/>
                <a:cs typeface="Arial"/>
              </a:rPr>
              <a:t> </a:t>
            </a:r>
            <a:r>
              <a:rPr sz="1600" b="1" spc="-25" dirty="0">
                <a:solidFill>
                  <a:srgbClr val="18212B"/>
                </a:solidFill>
                <a:latin typeface="Arial"/>
                <a:cs typeface="Arial"/>
              </a:rPr>
              <a:t>O</a:t>
            </a:r>
            <a:r>
              <a:rPr sz="1600" b="1" dirty="0">
                <a:solidFill>
                  <a:srgbClr val="18212B"/>
                </a:solidFill>
                <a:latin typeface="Arial"/>
                <a:cs typeface="Arial"/>
              </a:rPr>
              <a:t>	</a:t>
            </a:r>
            <a:r>
              <a:rPr sz="1600" b="1" spc="25" dirty="0">
                <a:solidFill>
                  <a:srgbClr val="18212B"/>
                </a:solidFill>
                <a:latin typeface="Arial"/>
                <a:cs typeface="Arial"/>
              </a:rPr>
              <a:t>8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 rot="21300000">
            <a:off x="8180797" y="1973817"/>
            <a:ext cx="6914041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sz="3400" b="1" spc="-35" dirty="0">
                <a:latin typeface="Noto Sans"/>
                <a:cs typeface="Noto Sans"/>
              </a:rPr>
              <a:t>Hamburguerias </a:t>
            </a:r>
            <a:r>
              <a:rPr sz="5100" b="1" spc="-22" baseline="1633" dirty="0">
                <a:latin typeface="Noto Sans"/>
                <a:cs typeface="Noto Sans"/>
              </a:rPr>
              <a:t>viram </a:t>
            </a:r>
            <a:r>
              <a:rPr sz="5100" b="1" spc="-15" baseline="1633" dirty="0">
                <a:latin typeface="Noto Sans"/>
                <a:cs typeface="Noto Sans"/>
              </a:rPr>
              <a:t>Hit </a:t>
            </a:r>
            <a:r>
              <a:rPr sz="5100" b="1" spc="-15" baseline="2450" dirty="0">
                <a:latin typeface="Noto Sans"/>
                <a:cs typeface="Noto Sans"/>
              </a:rPr>
              <a:t>em</a:t>
            </a:r>
            <a:r>
              <a:rPr sz="5100" b="1" spc="-44" baseline="2450" dirty="0">
                <a:latin typeface="Noto Sans"/>
                <a:cs typeface="Noto Sans"/>
              </a:rPr>
              <a:t> </a:t>
            </a:r>
            <a:r>
              <a:rPr sz="5100" b="1" spc="-15" baseline="2450" dirty="0">
                <a:latin typeface="Noto Sans"/>
                <a:cs typeface="Noto Sans"/>
              </a:rPr>
              <a:t>SP</a:t>
            </a:r>
            <a:endParaRPr sz="5100" baseline="245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/>
          <p:nvPr/>
        </p:nvSpPr>
        <p:spPr>
          <a:xfrm rot="21300000">
            <a:off x="8539187" y="2568550"/>
            <a:ext cx="6369099" cy="431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00"/>
              </a:lnSpc>
            </a:pPr>
            <a:r>
              <a:rPr sz="3400" b="1" spc="-15" dirty="0">
                <a:latin typeface="Noto Sans"/>
                <a:cs typeface="Noto Sans"/>
              </a:rPr>
              <a:t>número </a:t>
            </a:r>
            <a:r>
              <a:rPr sz="3400" b="1" spc="-10" dirty="0">
                <a:latin typeface="Noto Sans"/>
                <a:cs typeface="Noto Sans"/>
              </a:rPr>
              <a:t>de </a:t>
            </a:r>
            <a:r>
              <a:rPr sz="3400" b="1" spc="-15" dirty="0">
                <a:latin typeface="Noto Sans"/>
                <a:cs typeface="Noto Sans"/>
              </a:rPr>
              <a:t>casa</a:t>
            </a:r>
            <a:r>
              <a:rPr sz="5100" b="1" spc="-22" baseline="1633" dirty="0">
                <a:latin typeface="Noto Sans"/>
                <a:cs typeface="Noto Sans"/>
              </a:rPr>
              <a:t>s cresce</a:t>
            </a:r>
            <a:r>
              <a:rPr sz="5100" b="1" spc="-97" baseline="1633" dirty="0">
                <a:latin typeface="Noto Sans"/>
                <a:cs typeface="Noto Sans"/>
              </a:rPr>
              <a:t> </a:t>
            </a:r>
            <a:r>
              <a:rPr sz="5100" b="1" spc="-22" baseline="1633" dirty="0">
                <a:latin typeface="Noto Sans"/>
                <a:cs typeface="Noto Sans"/>
              </a:rPr>
              <a:t>50</a:t>
            </a:r>
            <a:r>
              <a:rPr sz="5100" b="1" spc="-22" baseline="2450" dirty="0">
                <a:latin typeface="Noto Sans"/>
                <a:cs typeface="Noto Sans"/>
              </a:rPr>
              <a:t>0%</a:t>
            </a:r>
            <a:endParaRPr sz="5100" baseline="2450" dirty="0">
              <a:latin typeface="Noto Sans"/>
              <a:cs typeface="Noto Sans"/>
            </a:endParaRPr>
          </a:p>
        </p:txBody>
      </p:sp>
      <p:sp>
        <p:nvSpPr>
          <p:cNvPr id="13" name="object 13"/>
          <p:cNvSpPr txBox="1"/>
          <p:nvPr/>
        </p:nvSpPr>
        <p:spPr>
          <a:xfrm rot="21300000">
            <a:off x="10464379" y="3225952"/>
            <a:ext cx="2203196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014"/>
              </a:lnSpc>
            </a:pPr>
            <a:r>
              <a:rPr sz="2000" spc="-240" dirty="0">
                <a:latin typeface="Arial Black"/>
                <a:cs typeface="Arial Black"/>
              </a:rPr>
              <a:t>Folh</a:t>
            </a:r>
            <a:r>
              <a:rPr sz="3000" spc="-359" baseline="1388" dirty="0">
                <a:latin typeface="Arial Black"/>
                <a:cs typeface="Arial Black"/>
              </a:rPr>
              <a:t>a </a:t>
            </a:r>
            <a:r>
              <a:rPr sz="3000" spc="-292" baseline="1388" dirty="0">
                <a:latin typeface="Arial Black"/>
                <a:cs typeface="Arial Black"/>
              </a:rPr>
              <a:t>de </a:t>
            </a:r>
            <a:r>
              <a:rPr sz="3000" spc="-405" baseline="1388" dirty="0">
                <a:latin typeface="Arial Black"/>
                <a:cs typeface="Arial Black"/>
              </a:rPr>
              <a:t>São</a:t>
            </a:r>
            <a:r>
              <a:rPr sz="3000" spc="-157" baseline="1388" dirty="0">
                <a:latin typeface="Arial Black"/>
                <a:cs typeface="Arial Black"/>
              </a:rPr>
              <a:t> </a:t>
            </a:r>
            <a:r>
              <a:rPr sz="3000" spc="-337" baseline="2777" dirty="0">
                <a:latin typeface="Arial Black"/>
                <a:cs typeface="Arial Black"/>
              </a:rPr>
              <a:t>Paulo</a:t>
            </a:r>
            <a:endParaRPr sz="3000" baseline="2777"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 rot="21540000">
            <a:off x="8597452" y="4523994"/>
            <a:ext cx="8605329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sz="2800" b="1" spc="5" dirty="0">
                <a:latin typeface="Noto Sans"/>
                <a:cs typeface="Noto Sans"/>
              </a:rPr>
              <a:t>Só </a:t>
            </a:r>
            <a:r>
              <a:rPr sz="2800" b="1" dirty="0">
                <a:latin typeface="Noto Sans"/>
                <a:cs typeface="Noto Sans"/>
              </a:rPr>
              <a:t>no Estado </a:t>
            </a:r>
            <a:r>
              <a:rPr sz="2800" b="1" spc="5" dirty="0">
                <a:latin typeface="Noto Sans"/>
                <a:cs typeface="Noto Sans"/>
              </a:rPr>
              <a:t>de SP, </a:t>
            </a:r>
            <a:r>
              <a:rPr sz="2800" b="1" dirty="0">
                <a:latin typeface="Noto Sans"/>
                <a:cs typeface="Noto Sans"/>
              </a:rPr>
              <a:t>são 61mil </a:t>
            </a:r>
            <a:r>
              <a:rPr sz="2800" b="1" spc="-35" dirty="0">
                <a:latin typeface="Noto Sans"/>
                <a:cs typeface="Noto Sans"/>
              </a:rPr>
              <a:t>MEI's </a:t>
            </a:r>
            <a:r>
              <a:rPr sz="2800" b="1" spc="5" dirty="0">
                <a:latin typeface="Noto Sans"/>
                <a:cs typeface="Noto Sans"/>
              </a:rPr>
              <a:t>do</a:t>
            </a:r>
            <a:r>
              <a:rPr sz="2800" b="1" spc="-15" dirty="0">
                <a:latin typeface="Noto Sans"/>
                <a:cs typeface="Noto Sans"/>
              </a:rPr>
              <a:t> </a:t>
            </a:r>
            <a:r>
              <a:rPr sz="2800" b="1" spc="-25" dirty="0">
                <a:latin typeface="Noto Sans"/>
                <a:cs typeface="Noto Sans"/>
              </a:rPr>
              <a:t>seg</a:t>
            </a:r>
            <a:r>
              <a:rPr sz="4200" b="1" spc="-37" baseline="1984" dirty="0">
                <a:latin typeface="Noto Sans"/>
                <a:cs typeface="Noto Sans"/>
              </a:rPr>
              <a:t>mento</a:t>
            </a:r>
            <a:endParaRPr sz="4200" baseline="1984" dirty="0">
              <a:latin typeface="Noto Sans"/>
              <a:cs typeface="Noto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46586" y="4984957"/>
            <a:ext cx="2396490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135" dirty="0">
                <a:latin typeface="Arial Black"/>
                <a:cs typeface="Arial Black"/>
              </a:rPr>
              <a:t>p</a:t>
            </a:r>
            <a:r>
              <a:rPr sz="2000" spc="-225" dirty="0">
                <a:latin typeface="Arial Black"/>
                <a:cs typeface="Arial Black"/>
              </a:rPr>
              <a:t>m</a:t>
            </a:r>
            <a:r>
              <a:rPr sz="2000" spc="-229" dirty="0">
                <a:latin typeface="Arial Black"/>
                <a:cs typeface="Arial Black"/>
              </a:rPr>
              <a:t>e</a:t>
            </a:r>
            <a:r>
              <a:rPr sz="2000" spc="-190" dirty="0">
                <a:latin typeface="Arial Black"/>
                <a:cs typeface="Arial Black"/>
              </a:rPr>
              <a:t>.</a:t>
            </a:r>
            <a:r>
              <a:rPr sz="2000" spc="-229" dirty="0">
                <a:latin typeface="Arial Black"/>
                <a:cs typeface="Arial Black"/>
              </a:rPr>
              <a:t>e</a:t>
            </a:r>
            <a:r>
              <a:rPr sz="2000" spc="-285" dirty="0">
                <a:latin typeface="Arial Black"/>
                <a:cs typeface="Arial Black"/>
              </a:rPr>
              <a:t>s</a:t>
            </a:r>
            <a:r>
              <a:rPr sz="2000" spc="-215" dirty="0">
                <a:latin typeface="Arial Black"/>
                <a:cs typeface="Arial Black"/>
              </a:rPr>
              <a:t>t</a:t>
            </a:r>
            <a:r>
              <a:rPr sz="2000" spc="-270" dirty="0">
                <a:latin typeface="Arial Black"/>
                <a:cs typeface="Arial Black"/>
              </a:rPr>
              <a:t>a</a:t>
            </a:r>
            <a:r>
              <a:rPr sz="2000" spc="-135" dirty="0">
                <a:latin typeface="Arial Black"/>
                <a:cs typeface="Arial Black"/>
              </a:rPr>
              <a:t>d</a:t>
            </a:r>
            <a:r>
              <a:rPr sz="2000" spc="-270" dirty="0">
                <a:latin typeface="Arial Black"/>
                <a:cs typeface="Arial Black"/>
              </a:rPr>
              <a:t>a</a:t>
            </a:r>
            <a:r>
              <a:rPr sz="2000" spc="-160" dirty="0">
                <a:latin typeface="Arial Black"/>
                <a:cs typeface="Arial Black"/>
              </a:rPr>
              <a:t>o</a:t>
            </a:r>
            <a:r>
              <a:rPr sz="2000" spc="-190" dirty="0">
                <a:latin typeface="Arial Black"/>
                <a:cs typeface="Arial Black"/>
              </a:rPr>
              <a:t>.</a:t>
            </a:r>
            <a:r>
              <a:rPr sz="2000" spc="-380" dirty="0">
                <a:latin typeface="Arial Black"/>
                <a:cs typeface="Arial Black"/>
              </a:rPr>
              <a:t>c</a:t>
            </a:r>
            <a:r>
              <a:rPr sz="2000" spc="-160" dirty="0">
                <a:latin typeface="Arial Black"/>
                <a:cs typeface="Arial Black"/>
              </a:rPr>
              <a:t>o</a:t>
            </a:r>
            <a:r>
              <a:rPr sz="2000" spc="-225" dirty="0">
                <a:latin typeface="Arial Black"/>
                <a:cs typeface="Arial Black"/>
              </a:rPr>
              <a:t>m</a:t>
            </a:r>
            <a:r>
              <a:rPr sz="2000" spc="-190" dirty="0">
                <a:latin typeface="Arial Black"/>
                <a:cs typeface="Arial Black"/>
              </a:rPr>
              <a:t>.</a:t>
            </a:r>
            <a:r>
              <a:rPr sz="2000" spc="-135" dirty="0">
                <a:latin typeface="Arial Black"/>
                <a:cs typeface="Arial Black"/>
              </a:rPr>
              <a:t>b</a:t>
            </a:r>
            <a:r>
              <a:rPr sz="2000" spc="-105" dirty="0">
                <a:latin typeface="Arial Black"/>
                <a:cs typeface="Arial Black"/>
              </a:rPr>
              <a:t>r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 rot="21540000">
            <a:off x="9740715" y="6108109"/>
            <a:ext cx="5835815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sz="2800" b="1" dirty="0">
                <a:latin typeface="Noto Sans"/>
                <a:cs typeface="Noto Sans"/>
              </a:rPr>
              <a:t>Cresce mais </a:t>
            </a:r>
            <a:r>
              <a:rPr sz="2800" b="1" spc="5" dirty="0">
                <a:latin typeface="Noto Sans"/>
                <a:cs typeface="Noto Sans"/>
              </a:rPr>
              <a:t>de </a:t>
            </a:r>
            <a:r>
              <a:rPr sz="2800" b="1" dirty="0">
                <a:latin typeface="Noto Sans"/>
                <a:cs typeface="Noto Sans"/>
              </a:rPr>
              <a:t>30% </a:t>
            </a:r>
            <a:r>
              <a:rPr sz="2800" b="1" spc="5" dirty="0">
                <a:latin typeface="Noto Sans"/>
                <a:cs typeface="Noto Sans"/>
              </a:rPr>
              <a:t>o </a:t>
            </a:r>
            <a:r>
              <a:rPr sz="2800" b="1" dirty="0">
                <a:latin typeface="Noto Sans"/>
                <a:cs typeface="Noto Sans"/>
              </a:rPr>
              <a:t>número</a:t>
            </a:r>
            <a:r>
              <a:rPr sz="2800" b="1" spc="-75" dirty="0">
                <a:latin typeface="Noto Sans"/>
                <a:cs typeface="Noto Sans"/>
              </a:rPr>
              <a:t> </a:t>
            </a:r>
            <a:r>
              <a:rPr sz="2800" b="1" spc="5" dirty="0">
                <a:latin typeface="Noto Sans"/>
                <a:cs typeface="Noto Sans"/>
              </a:rPr>
              <a:t>de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17" name="object 17"/>
          <p:cNvSpPr txBox="1"/>
          <p:nvPr/>
        </p:nvSpPr>
        <p:spPr>
          <a:xfrm rot="21540000">
            <a:off x="9587256" y="6604592"/>
            <a:ext cx="6160991" cy="3575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5"/>
              </a:lnSpc>
            </a:pPr>
            <a:r>
              <a:rPr sz="2800" b="1" dirty="0">
                <a:latin typeface="Noto Sans"/>
                <a:cs typeface="Noto Sans"/>
              </a:rPr>
              <a:t>restaurantes cadastrados no</a:t>
            </a:r>
            <a:r>
              <a:rPr sz="2800" b="1" spc="-55" dirty="0">
                <a:latin typeface="Noto Sans"/>
                <a:cs typeface="Noto Sans"/>
              </a:rPr>
              <a:t> </a:t>
            </a:r>
            <a:r>
              <a:rPr sz="2800" b="1" spc="-30" dirty="0">
                <a:latin typeface="Noto Sans"/>
                <a:cs typeface="Noto Sans"/>
              </a:rPr>
              <a:t>Ifood</a:t>
            </a:r>
            <a:endParaRPr sz="2800">
              <a:latin typeface="Noto Sans"/>
              <a:cs typeface="Noto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23406" y="7044460"/>
            <a:ext cx="1850389" cy="3327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spc="-210" dirty="0">
                <a:latin typeface="Arial Black"/>
                <a:cs typeface="Arial Black"/>
              </a:rPr>
              <a:t>valor.globo.com</a:t>
            </a:r>
            <a:endParaRPr sz="200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276695" y="7879383"/>
            <a:ext cx="2477770" cy="1225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1310" marR="5080" indent="-309245">
              <a:lnSpc>
                <a:spcPct val="115799"/>
              </a:lnSpc>
              <a:spcBef>
                <a:spcPts val="100"/>
              </a:spcBef>
            </a:pPr>
            <a:r>
              <a:rPr sz="3400" dirty="0">
                <a:latin typeface="Georgia"/>
                <a:cs typeface="Georgia"/>
              </a:rPr>
              <a:t>LIFE </a:t>
            </a:r>
            <a:r>
              <a:rPr sz="3400" spc="60" dirty="0">
                <a:latin typeface="Georgia"/>
                <a:cs typeface="Georgia"/>
              </a:rPr>
              <a:t>STYLE  </a:t>
            </a:r>
            <a:r>
              <a:rPr sz="3400" spc="-30" dirty="0">
                <a:latin typeface="Georgia"/>
                <a:cs typeface="Georgia"/>
              </a:rPr>
              <a:t>URBANO</a:t>
            </a:r>
            <a:endParaRPr sz="3400">
              <a:latin typeface="Georgia"/>
              <a:cs typeface="Georgia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2"/>
            <a:ext cx="18288000" cy="9360535"/>
          </a:xfrm>
          <a:custGeom>
            <a:avLst/>
            <a:gdLst/>
            <a:ahLst/>
            <a:cxnLst/>
            <a:rect l="l" t="t" r="r" b="b"/>
            <a:pathLst>
              <a:path w="18288000" h="9360535">
                <a:moveTo>
                  <a:pt x="0" y="9360374"/>
                </a:moveTo>
                <a:lnTo>
                  <a:pt x="18288000" y="9360374"/>
                </a:lnTo>
                <a:lnTo>
                  <a:pt x="18288000" y="0"/>
                </a:lnTo>
                <a:lnTo>
                  <a:pt x="0" y="0"/>
                </a:lnTo>
                <a:lnTo>
                  <a:pt x="0" y="9360374"/>
                </a:lnTo>
                <a:close/>
              </a:path>
            </a:pathLst>
          </a:custGeom>
          <a:solidFill>
            <a:srgbClr val="18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41820" y="303154"/>
            <a:ext cx="4323671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00" dirty="0">
                <a:solidFill>
                  <a:srgbClr val="F6683C"/>
                </a:solidFill>
                <a:latin typeface="Arial"/>
                <a:cs typeface="Arial"/>
              </a:rPr>
              <a:t>PERSONA:</a:t>
            </a:r>
            <a:r>
              <a:rPr sz="3200" b="1" spc="220" dirty="0">
                <a:solidFill>
                  <a:srgbClr val="F6683C"/>
                </a:solidFill>
                <a:latin typeface="Arial"/>
                <a:cs typeface="Arial"/>
              </a:rPr>
              <a:t> </a:t>
            </a:r>
            <a:r>
              <a:rPr sz="3200" spc="-335" dirty="0">
                <a:solidFill>
                  <a:srgbClr val="ECE6E2"/>
                </a:solidFill>
                <a:latin typeface="Arial"/>
                <a:cs typeface="Arial"/>
              </a:rPr>
              <a:t>CARLOS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9360377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926622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926622"/>
                </a:lnTo>
                <a:lnTo>
                  <a:pt x="0" y="926622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821" y="901745"/>
            <a:ext cx="5276849" cy="3838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58000" y="425841"/>
            <a:ext cx="966806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lang="pt-BR" sz="3600" dirty="0">
                <a:solidFill>
                  <a:srgbClr val="F55B2B"/>
                </a:solidFill>
                <a:latin typeface="Arial Black"/>
                <a:cs typeface="Arial Black"/>
              </a:rPr>
              <a:t>INFORMAÇÕES/COMPORTAMENTOS</a:t>
            </a:r>
            <a:endParaRPr sz="3600" dirty="0">
              <a:solidFill>
                <a:srgbClr val="F55B2B"/>
              </a:solidFill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58000" y="1474680"/>
            <a:ext cx="10833230" cy="30758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Ensino médio completo/Cursos de administração ;  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tecnologia (aplicativos de smartphone); 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Conhece sobre sistemas de gestão de restaurantes;  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Frequentador de feiras gastronômicas;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 o local; 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Microempreendedor.</a:t>
            </a:r>
            <a:endParaRPr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193087" y="3756545"/>
            <a:ext cx="1737360" cy="1391285"/>
            <a:chOff x="13685928" y="4341941"/>
            <a:chExt cx="1737360" cy="1391285"/>
          </a:xfrm>
        </p:grpSpPr>
        <p:sp>
          <p:nvSpPr>
            <p:cNvPr id="21" name="object 21"/>
            <p:cNvSpPr/>
            <p:nvPr/>
          </p:nvSpPr>
          <p:spPr>
            <a:xfrm>
              <a:off x="13747868" y="5165808"/>
              <a:ext cx="1613535" cy="548640"/>
            </a:xfrm>
            <a:custGeom>
              <a:avLst/>
              <a:gdLst/>
              <a:ahLst/>
              <a:cxnLst/>
              <a:rect l="l" t="t" r="r" b="b"/>
              <a:pathLst>
                <a:path w="1613534" h="548639">
                  <a:moveTo>
                    <a:pt x="1472198" y="548405"/>
                  </a:moveTo>
                  <a:lnTo>
                    <a:pt x="141133" y="548405"/>
                  </a:lnTo>
                  <a:lnTo>
                    <a:pt x="96667" y="541036"/>
                  </a:lnTo>
                  <a:lnTo>
                    <a:pt x="57942" y="520541"/>
                  </a:lnTo>
                  <a:lnTo>
                    <a:pt x="27337" y="489340"/>
                  </a:lnTo>
                  <a:lnTo>
                    <a:pt x="7230" y="449851"/>
                  </a:lnTo>
                  <a:lnTo>
                    <a:pt x="0" y="404496"/>
                  </a:lnTo>
                  <a:lnTo>
                    <a:pt x="0" y="143984"/>
                  </a:lnTo>
                  <a:lnTo>
                    <a:pt x="7230" y="98592"/>
                  </a:lnTo>
                  <a:lnTo>
                    <a:pt x="27337" y="59081"/>
                  </a:lnTo>
                  <a:lnTo>
                    <a:pt x="57942" y="27868"/>
                  </a:lnTo>
                  <a:lnTo>
                    <a:pt x="96667" y="7369"/>
                  </a:lnTo>
                  <a:lnTo>
                    <a:pt x="141133" y="0"/>
                  </a:lnTo>
                  <a:lnTo>
                    <a:pt x="1472198" y="0"/>
                  </a:lnTo>
                  <a:lnTo>
                    <a:pt x="1516701" y="7369"/>
                  </a:lnTo>
                  <a:lnTo>
                    <a:pt x="1555448" y="27868"/>
                  </a:lnTo>
                  <a:lnTo>
                    <a:pt x="1586064" y="59081"/>
                  </a:lnTo>
                  <a:lnTo>
                    <a:pt x="1606175" y="98592"/>
                  </a:lnTo>
                  <a:lnTo>
                    <a:pt x="1613406" y="143984"/>
                  </a:lnTo>
                  <a:lnTo>
                    <a:pt x="1613406" y="404496"/>
                  </a:lnTo>
                  <a:lnTo>
                    <a:pt x="1606175" y="449851"/>
                  </a:lnTo>
                  <a:lnTo>
                    <a:pt x="1586064" y="489340"/>
                  </a:lnTo>
                  <a:lnTo>
                    <a:pt x="1555448" y="520541"/>
                  </a:lnTo>
                  <a:lnTo>
                    <a:pt x="1516701" y="541036"/>
                  </a:lnTo>
                  <a:lnTo>
                    <a:pt x="1472198" y="548405"/>
                  </a:lnTo>
                  <a:close/>
                </a:path>
              </a:pathLst>
            </a:custGeom>
            <a:solidFill>
              <a:srgbClr val="F47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3747868" y="5165816"/>
              <a:ext cx="1613535" cy="548640"/>
            </a:xfrm>
            <a:custGeom>
              <a:avLst/>
              <a:gdLst/>
              <a:ahLst/>
              <a:cxnLst/>
              <a:rect l="l" t="t" r="r" b="b"/>
              <a:pathLst>
                <a:path w="1613534" h="548639">
                  <a:moveTo>
                    <a:pt x="1613406" y="404495"/>
                  </a:moveTo>
                  <a:lnTo>
                    <a:pt x="1606175" y="449851"/>
                  </a:lnTo>
                  <a:lnTo>
                    <a:pt x="1586064" y="489340"/>
                  </a:lnTo>
                  <a:lnTo>
                    <a:pt x="1555448" y="520541"/>
                  </a:lnTo>
                  <a:lnTo>
                    <a:pt x="1516701" y="541036"/>
                  </a:lnTo>
                  <a:lnTo>
                    <a:pt x="1472198" y="548405"/>
                  </a:lnTo>
                  <a:lnTo>
                    <a:pt x="141133" y="548405"/>
                  </a:lnTo>
                  <a:lnTo>
                    <a:pt x="96667" y="541036"/>
                  </a:lnTo>
                  <a:lnTo>
                    <a:pt x="57942" y="520541"/>
                  </a:lnTo>
                  <a:lnTo>
                    <a:pt x="27337" y="489340"/>
                  </a:lnTo>
                  <a:lnTo>
                    <a:pt x="7230" y="449851"/>
                  </a:lnTo>
                  <a:lnTo>
                    <a:pt x="0" y="404495"/>
                  </a:lnTo>
                  <a:lnTo>
                    <a:pt x="0" y="143984"/>
                  </a:lnTo>
                  <a:lnTo>
                    <a:pt x="7230" y="98592"/>
                  </a:lnTo>
                  <a:lnTo>
                    <a:pt x="27337" y="59081"/>
                  </a:lnTo>
                  <a:lnTo>
                    <a:pt x="57942" y="27868"/>
                  </a:lnTo>
                  <a:lnTo>
                    <a:pt x="96667" y="7369"/>
                  </a:lnTo>
                  <a:lnTo>
                    <a:pt x="141133" y="0"/>
                  </a:lnTo>
                  <a:lnTo>
                    <a:pt x="1472198" y="0"/>
                  </a:lnTo>
                  <a:lnTo>
                    <a:pt x="1516701" y="7369"/>
                  </a:lnTo>
                  <a:lnTo>
                    <a:pt x="1555448" y="27868"/>
                  </a:lnTo>
                  <a:lnTo>
                    <a:pt x="1586064" y="59081"/>
                  </a:lnTo>
                  <a:lnTo>
                    <a:pt x="1606175" y="98592"/>
                  </a:lnTo>
                  <a:lnTo>
                    <a:pt x="1613406" y="143984"/>
                  </a:lnTo>
                  <a:lnTo>
                    <a:pt x="1613406" y="404495"/>
                  </a:lnTo>
                  <a:close/>
                </a:path>
              </a:pathLst>
            </a:custGeom>
            <a:ln w="375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3735052" y="5363881"/>
              <a:ext cx="1639570" cy="152400"/>
            </a:xfrm>
            <a:custGeom>
              <a:avLst/>
              <a:gdLst/>
              <a:ahLst/>
              <a:cxnLst/>
              <a:rect l="l" t="t" r="r" b="b"/>
              <a:pathLst>
                <a:path w="1639569" h="152400">
                  <a:moveTo>
                    <a:pt x="1535307" y="152259"/>
                  </a:moveTo>
                  <a:lnTo>
                    <a:pt x="103807" y="152259"/>
                  </a:lnTo>
                  <a:lnTo>
                    <a:pt x="63493" y="146256"/>
                  </a:lnTo>
                  <a:lnTo>
                    <a:pt x="30486" y="129907"/>
                  </a:lnTo>
                  <a:lnTo>
                    <a:pt x="8188" y="105702"/>
                  </a:lnTo>
                  <a:lnTo>
                    <a:pt x="0" y="76129"/>
                  </a:lnTo>
                  <a:lnTo>
                    <a:pt x="8188" y="46557"/>
                  </a:lnTo>
                  <a:lnTo>
                    <a:pt x="30486" y="22351"/>
                  </a:lnTo>
                  <a:lnTo>
                    <a:pt x="63493" y="6002"/>
                  </a:lnTo>
                  <a:lnTo>
                    <a:pt x="103807" y="0"/>
                  </a:lnTo>
                  <a:lnTo>
                    <a:pt x="1535307" y="0"/>
                  </a:lnTo>
                  <a:lnTo>
                    <a:pt x="1575578" y="6002"/>
                  </a:lnTo>
                  <a:lnTo>
                    <a:pt x="1608563" y="22351"/>
                  </a:lnTo>
                  <a:lnTo>
                    <a:pt x="1630852" y="46557"/>
                  </a:lnTo>
                  <a:lnTo>
                    <a:pt x="1639040" y="76129"/>
                  </a:lnTo>
                  <a:lnTo>
                    <a:pt x="1630852" y="105702"/>
                  </a:lnTo>
                  <a:lnTo>
                    <a:pt x="1608563" y="129907"/>
                  </a:lnTo>
                  <a:lnTo>
                    <a:pt x="1575578" y="146256"/>
                  </a:lnTo>
                  <a:lnTo>
                    <a:pt x="1535307" y="152259"/>
                  </a:lnTo>
                  <a:close/>
                </a:path>
              </a:pathLst>
            </a:custGeom>
            <a:solidFill>
              <a:srgbClr val="EFBC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3735052" y="5363888"/>
              <a:ext cx="1639570" cy="152400"/>
            </a:xfrm>
            <a:custGeom>
              <a:avLst/>
              <a:gdLst/>
              <a:ahLst/>
              <a:cxnLst/>
              <a:rect l="l" t="t" r="r" b="b"/>
              <a:pathLst>
                <a:path w="1639569" h="152400">
                  <a:moveTo>
                    <a:pt x="1639040" y="76129"/>
                  </a:moveTo>
                  <a:lnTo>
                    <a:pt x="1630853" y="105702"/>
                  </a:lnTo>
                  <a:lnTo>
                    <a:pt x="1608563" y="129907"/>
                  </a:lnTo>
                  <a:lnTo>
                    <a:pt x="1575578" y="146256"/>
                  </a:lnTo>
                  <a:lnTo>
                    <a:pt x="1535307" y="152259"/>
                  </a:lnTo>
                  <a:lnTo>
                    <a:pt x="103807" y="152259"/>
                  </a:lnTo>
                  <a:lnTo>
                    <a:pt x="63493" y="146256"/>
                  </a:lnTo>
                  <a:lnTo>
                    <a:pt x="30486" y="129907"/>
                  </a:lnTo>
                  <a:lnTo>
                    <a:pt x="8188" y="105702"/>
                  </a:lnTo>
                  <a:lnTo>
                    <a:pt x="0" y="76129"/>
                  </a:lnTo>
                  <a:lnTo>
                    <a:pt x="8188" y="46557"/>
                  </a:lnTo>
                  <a:lnTo>
                    <a:pt x="30486" y="22351"/>
                  </a:lnTo>
                  <a:lnTo>
                    <a:pt x="63493" y="6002"/>
                  </a:lnTo>
                  <a:lnTo>
                    <a:pt x="103807" y="0"/>
                  </a:lnTo>
                  <a:lnTo>
                    <a:pt x="1535307" y="0"/>
                  </a:lnTo>
                  <a:lnTo>
                    <a:pt x="1575578" y="6002"/>
                  </a:lnTo>
                  <a:lnTo>
                    <a:pt x="1608563" y="22351"/>
                  </a:lnTo>
                  <a:lnTo>
                    <a:pt x="1630853" y="46557"/>
                  </a:lnTo>
                  <a:lnTo>
                    <a:pt x="1639040" y="76129"/>
                  </a:lnTo>
                  <a:close/>
                </a:path>
              </a:pathLst>
            </a:custGeom>
            <a:ln w="376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3704734" y="5177393"/>
              <a:ext cx="1699895" cy="262890"/>
            </a:xfrm>
            <a:custGeom>
              <a:avLst/>
              <a:gdLst/>
              <a:ahLst/>
              <a:cxnLst/>
              <a:rect l="l" t="t" r="r" b="b"/>
              <a:pathLst>
                <a:path w="1699894" h="262889">
                  <a:moveTo>
                    <a:pt x="1597329" y="262617"/>
                  </a:moveTo>
                  <a:lnTo>
                    <a:pt x="102346" y="262617"/>
                  </a:lnTo>
                  <a:lnTo>
                    <a:pt x="62481" y="252304"/>
                  </a:lnTo>
                  <a:lnTo>
                    <a:pt x="29952" y="224176"/>
                  </a:lnTo>
                  <a:lnTo>
                    <a:pt x="8033" y="182451"/>
                  </a:lnTo>
                  <a:lnTo>
                    <a:pt x="0" y="131346"/>
                  </a:lnTo>
                  <a:lnTo>
                    <a:pt x="205" y="123023"/>
                  </a:lnTo>
                  <a:lnTo>
                    <a:pt x="6546" y="85161"/>
                  </a:lnTo>
                  <a:lnTo>
                    <a:pt x="23122" y="48220"/>
                  </a:lnTo>
                  <a:lnTo>
                    <a:pt x="62528" y="10343"/>
                  </a:lnTo>
                  <a:lnTo>
                    <a:pt x="102346" y="0"/>
                  </a:lnTo>
                  <a:lnTo>
                    <a:pt x="1597329" y="0"/>
                  </a:lnTo>
                  <a:lnTo>
                    <a:pt x="1641888" y="13080"/>
                  </a:lnTo>
                  <a:lnTo>
                    <a:pt x="1676553" y="48220"/>
                  </a:lnTo>
                  <a:lnTo>
                    <a:pt x="1693133" y="85161"/>
                  </a:lnTo>
                  <a:lnTo>
                    <a:pt x="1699441" y="123023"/>
                  </a:lnTo>
                  <a:lnTo>
                    <a:pt x="1699638" y="131346"/>
                  </a:lnTo>
                  <a:lnTo>
                    <a:pt x="1691610" y="182451"/>
                  </a:lnTo>
                  <a:lnTo>
                    <a:pt x="1669704" y="224176"/>
                  </a:lnTo>
                  <a:lnTo>
                    <a:pt x="1637188" y="252304"/>
                  </a:lnTo>
                  <a:lnTo>
                    <a:pt x="1597329" y="262617"/>
                  </a:lnTo>
                  <a:close/>
                </a:path>
              </a:pathLst>
            </a:custGeom>
            <a:solidFill>
              <a:srgbClr val="A03B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04734" y="5177401"/>
              <a:ext cx="1699895" cy="262890"/>
            </a:xfrm>
            <a:custGeom>
              <a:avLst/>
              <a:gdLst/>
              <a:ahLst/>
              <a:cxnLst/>
              <a:rect l="l" t="t" r="r" b="b"/>
              <a:pathLst>
                <a:path w="1699894" h="262889">
                  <a:moveTo>
                    <a:pt x="1699638" y="131346"/>
                  </a:moveTo>
                  <a:lnTo>
                    <a:pt x="1691610" y="182451"/>
                  </a:lnTo>
                  <a:lnTo>
                    <a:pt x="1669704" y="224176"/>
                  </a:lnTo>
                  <a:lnTo>
                    <a:pt x="1637188" y="252304"/>
                  </a:lnTo>
                  <a:lnTo>
                    <a:pt x="1597329" y="262617"/>
                  </a:lnTo>
                  <a:lnTo>
                    <a:pt x="102346" y="262617"/>
                  </a:lnTo>
                  <a:lnTo>
                    <a:pt x="62481" y="252304"/>
                  </a:lnTo>
                  <a:lnTo>
                    <a:pt x="29952" y="224176"/>
                  </a:lnTo>
                  <a:lnTo>
                    <a:pt x="8033" y="182451"/>
                  </a:lnTo>
                  <a:lnTo>
                    <a:pt x="0" y="131346"/>
                  </a:lnTo>
                  <a:lnTo>
                    <a:pt x="205" y="123023"/>
                  </a:lnTo>
                  <a:lnTo>
                    <a:pt x="6546" y="85161"/>
                  </a:lnTo>
                  <a:lnTo>
                    <a:pt x="23122" y="48220"/>
                  </a:lnTo>
                  <a:lnTo>
                    <a:pt x="62528" y="10343"/>
                  </a:lnTo>
                  <a:lnTo>
                    <a:pt x="102346" y="0"/>
                  </a:lnTo>
                  <a:lnTo>
                    <a:pt x="1597329" y="0"/>
                  </a:lnTo>
                  <a:lnTo>
                    <a:pt x="1641888" y="13080"/>
                  </a:lnTo>
                  <a:lnTo>
                    <a:pt x="1676553" y="48220"/>
                  </a:lnTo>
                  <a:lnTo>
                    <a:pt x="1693133" y="85161"/>
                  </a:lnTo>
                  <a:lnTo>
                    <a:pt x="1699441" y="123023"/>
                  </a:lnTo>
                  <a:lnTo>
                    <a:pt x="1699638" y="131346"/>
                  </a:lnTo>
                  <a:close/>
                </a:path>
              </a:pathLst>
            </a:custGeom>
            <a:ln w="376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35052" y="5113676"/>
              <a:ext cx="1639570" cy="152400"/>
            </a:xfrm>
            <a:custGeom>
              <a:avLst/>
              <a:gdLst/>
              <a:ahLst/>
              <a:cxnLst/>
              <a:rect l="l" t="t" r="r" b="b"/>
              <a:pathLst>
                <a:path w="1639569" h="152400">
                  <a:moveTo>
                    <a:pt x="1535307" y="152259"/>
                  </a:moveTo>
                  <a:lnTo>
                    <a:pt x="103807" y="152259"/>
                  </a:lnTo>
                  <a:lnTo>
                    <a:pt x="63493" y="146256"/>
                  </a:lnTo>
                  <a:lnTo>
                    <a:pt x="30486" y="129907"/>
                  </a:lnTo>
                  <a:lnTo>
                    <a:pt x="8188" y="105702"/>
                  </a:lnTo>
                  <a:lnTo>
                    <a:pt x="0" y="76129"/>
                  </a:lnTo>
                  <a:lnTo>
                    <a:pt x="8188" y="46557"/>
                  </a:lnTo>
                  <a:lnTo>
                    <a:pt x="30486" y="22351"/>
                  </a:lnTo>
                  <a:lnTo>
                    <a:pt x="63493" y="6002"/>
                  </a:lnTo>
                  <a:lnTo>
                    <a:pt x="103807" y="0"/>
                  </a:lnTo>
                  <a:lnTo>
                    <a:pt x="1535307" y="0"/>
                  </a:lnTo>
                  <a:lnTo>
                    <a:pt x="1575578" y="6002"/>
                  </a:lnTo>
                  <a:lnTo>
                    <a:pt x="1608563" y="22351"/>
                  </a:lnTo>
                  <a:lnTo>
                    <a:pt x="1630852" y="46557"/>
                  </a:lnTo>
                  <a:lnTo>
                    <a:pt x="1639040" y="76129"/>
                  </a:lnTo>
                  <a:lnTo>
                    <a:pt x="1630852" y="105702"/>
                  </a:lnTo>
                  <a:lnTo>
                    <a:pt x="1608563" y="129907"/>
                  </a:lnTo>
                  <a:lnTo>
                    <a:pt x="1575578" y="146256"/>
                  </a:lnTo>
                  <a:lnTo>
                    <a:pt x="1535307" y="152259"/>
                  </a:lnTo>
                  <a:close/>
                </a:path>
              </a:pathLst>
            </a:custGeom>
            <a:solidFill>
              <a:srgbClr val="EF363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735052" y="5113683"/>
              <a:ext cx="1639570" cy="152400"/>
            </a:xfrm>
            <a:custGeom>
              <a:avLst/>
              <a:gdLst/>
              <a:ahLst/>
              <a:cxnLst/>
              <a:rect l="l" t="t" r="r" b="b"/>
              <a:pathLst>
                <a:path w="1639569" h="152400">
                  <a:moveTo>
                    <a:pt x="1639040" y="76129"/>
                  </a:moveTo>
                  <a:lnTo>
                    <a:pt x="1630853" y="105702"/>
                  </a:lnTo>
                  <a:lnTo>
                    <a:pt x="1608563" y="129907"/>
                  </a:lnTo>
                  <a:lnTo>
                    <a:pt x="1575578" y="146256"/>
                  </a:lnTo>
                  <a:lnTo>
                    <a:pt x="1535307" y="152259"/>
                  </a:lnTo>
                  <a:lnTo>
                    <a:pt x="103807" y="152259"/>
                  </a:lnTo>
                  <a:lnTo>
                    <a:pt x="63493" y="146256"/>
                  </a:lnTo>
                  <a:lnTo>
                    <a:pt x="30486" y="129907"/>
                  </a:lnTo>
                  <a:lnTo>
                    <a:pt x="8188" y="105702"/>
                  </a:lnTo>
                  <a:lnTo>
                    <a:pt x="0" y="76129"/>
                  </a:lnTo>
                  <a:lnTo>
                    <a:pt x="8188" y="46557"/>
                  </a:lnTo>
                  <a:lnTo>
                    <a:pt x="30486" y="22351"/>
                  </a:lnTo>
                  <a:lnTo>
                    <a:pt x="63493" y="6002"/>
                  </a:lnTo>
                  <a:lnTo>
                    <a:pt x="103807" y="0"/>
                  </a:lnTo>
                  <a:lnTo>
                    <a:pt x="1535307" y="0"/>
                  </a:lnTo>
                  <a:lnTo>
                    <a:pt x="1575578" y="6002"/>
                  </a:lnTo>
                  <a:lnTo>
                    <a:pt x="1608563" y="22351"/>
                  </a:lnTo>
                  <a:lnTo>
                    <a:pt x="1630853" y="46557"/>
                  </a:lnTo>
                  <a:lnTo>
                    <a:pt x="1639040" y="76129"/>
                  </a:lnTo>
                  <a:close/>
                </a:path>
              </a:pathLst>
            </a:custGeom>
            <a:ln w="376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3735052" y="5025058"/>
              <a:ext cx="1639570" cy="152400"/>
            </a:xfrm>
            <a:custGeom>
              <a:avLst/>
              <a:gdLst/>
              <a:ahLst/>
              <a:cxnLst/>
              <a:rect l="l" t="t" r="r" b="b"/>
              <a:pathLst>
                <a:path w="1639569" h="152400">
                  <a:moveTo>
                    <a:pt x="1535307" y="152334"/>
                  </a:moveTo>
                  <a:lnTo>
                    <a:pt x="103807" y="152334"/>
                  </a:lnTo>
                  <a:lnTo>
                    <a:pt x="63493" y="146331"/>
                  </a:lnTo>
                  <a:lnTo>
                    <a:pt x="30486" y="129982"/>
                  </a:lnTo>
                  <a:lnTo>
                    <a:pt x="8188" y="105777"/>
                  </a:lnTo>
                  <a:lnTo>
                    <a:pt x="0" y="76205"/>
                  </a:lnTo>
                  <a:lnTo>
                    <a:pt x="8188" y="46620"/>
                  </a:lnTo>
                  <a:lnTo>
                    <a:pt x="30486" y="22389"/>
                  </a:lnTo>
                  <a:lnTo>
                    <a:pt x="63493" y="6014"/>
                  </a:lnTo>
                  <a:lnTo>
                    <a:pt x="103807" y="0"/>
                  </a:lnTo>
                  <a:lnTo>
                    <a:pt x="1535307" y="0"/>
                  </a:lnTo>
                  <a:lnTo>
                    <a:pt x="1575578" y="6014"/>
                  </a:lnTo>
                  <a:lnTo>
                    <a:pt x="1608563" y="22389"/>
                  </a:lnTo>
                  <a:lnTo>
                    <a:pt x="1630852" y="46620"/>
                  </a:lnTo>
                  <a:lnTo>
                    <a:pt x="1639040" y="76205"/>
                  </a:lnTo>
                  <a:lnTo>
                    <a:pt x="1630852" y="105777"/>
                  </a:lnTo>
                  <a:lnTo>
                    <a:pt x="1608563" y="129982"/>
                  </a:lnTo>
                  <a:lnTo>
                    <a:pt x="1575578" y="146331"/>
                  </a:lnTo>
                  <a:lnTo>
                    <a:pt x="1535307" y="152334"/>
                  </a:lnTo>
                  <a:close/>
                </a:path>
              </a:pathLst>
            </a:custGeom>
            <a:solidFill>
              <a:srgbClr val="95D5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735052" y="5025066"/>
              <a:ext cx="1639570" cy="152400"/>
            </a:xfrm>
            <a:custGeom>
              <a:avLst/>
              <a:gdLst/>
              <a:ahLst/>
              <a:cxnLst/>
              <a:rect l="l" t="t" r="r" b="b"/>
              <a:pathLst>
                <a:path w="1639569" h="152400">
                  <a:moveTo>
                    <a:pt x="1639040" y="76205"/>
                  </a:moveTo>
                  <a:lnTo>
                    <a:pt x="1630853" y="105777"/>
                  </a:lnTo>
                  <a:lnTo>
                    <a:pt x="1608563" y="129982"/>
                  </a:lnTo>
                  <a:lnTo>
                    <a:pt x="1575578" y="146331"/>
                  </a:lnTo>
                  <a:lnTo>
                    <a:pt x="1535307" y="152334"/>
                  </a:lnTo>
                  <a:lnTo>
                    <a:pt x="103807" y="152334"/>
                  </a:lnTo>
                  <a:lnTo>
                    <a:pt x="63493" y="146331"/>
                  </a:lnTo>
                  <a:lnTo>
                    <a:pt x="30486" y="129982"/>
                  </a:lnTo>
                  <a:lnTo>
                    <a:pt x="8188" y="105777"/>
                  </a:lnTo>
                  <a:lnTo>
                    <a:pt x="0" y="76205"/>
                  </a:lnTo>
                  <a:lnTo>
                    <a:pt x="8188" y="46620"/>
                  </a:lnTo>
                  <a:lnTo>
                    <a:pt x="30486" y="22389"/>
                  </a:lnTo>
                  <a:lnTo>
                    <a:pt x="63493" y="6014"/>
                  </a:lnTo>
                  <a:lnTo>
                    <a:pt x="103807" y="0"/>
                  </a:lnTo>
                  <a:lnTo>
                    <a:pt x="1535307" y="0"/>
                  </a:lnTo>
                  <a:lnTo>
                    <a:pt x="1575578" y="6014"/>
                  </a:lnTo>
                  <a:lnTo>
                    <a:pt x="1608563" y="22389"/>
                  </a:lnTo>
                  <a:lnTo>
                    <a:pt x="1630853" y="46620"/>
                  </a:lnTo>
                  <a:lnTo>
                    <a:pt x="1639040" y="76205"/>
                  </a:lnTo>
                  <a:close/>
                </a:path>
              </a:pathLst>
            </a:custGeom>
            <a:ln w="3761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741123" y="4360728"/>
              <a:ext cx="1627505" cy="753110"/>
            </a:xfrm>
            <a:custGeom>
              <a:avLst/>
              <a:gdLst/>
              <a:ahLst/>
              <a:cxnLst/>
              <a:rect l="l" t="t" r="r" b="b"/>
              <a:pathLst>
                <a:path w="1627505" h="753110">
                  <a:moveTo>
                    <a:pt x="1489586" y="752947"/>
                  </a:moveTo>
                  <a:lnTo>
                    <a:pt x="137311" y="752947"/>
                  </a:lnTo>
                  <a:lnTo>
                    <a:pt x="82117" y="744638"/>
                  </a:lnTo>
                  <a:lnTo>
                    <a:pt x="37822" y="722020"/>
                  </a:lnTo>
                  <a:lnTo>
                    <a:pt x="8943" y="688554"/>
                  </a:lnTo>
                  <a:lnTo>
                    <a:pt x="0" y="647705"/>
                  </a:lnTo>
                  <a:lnTo>
                    <a:pt x="15065" y="582408"/>
                  </a:lnTo>
                  <a:lnTo>
                    <a:pt x="30376" y="530658"/>
                  </a:lnTo>
                  <a:lnTo>
                    <a:pt x="46501" y="487348"/>
                  </a:lnTo>
                  <a:lnTo>
                    <a:pt x="65365" y="445269"/>
                  </a:lnTo>
                  <a:lnTo>
                    <a:pt x="86870" y="404512"/>
                  </a:lnTo>
                  <a:lnTo>
                    <a:pt x="110918" y="365168"/>
                  </a:lnTo>
                  <a:lnTo>
                    <a:pt x="137411" y="327326"/>
                  </a:lnTo>
                  <a:lnTo>
                    <a:pt x="166249" y="291078"/>
                  </a:lnTo>
                  <a:lnTo>
                    <a:pt x="197335" y="256514"/>
                  </a:lnTo>
                  <a:lnTo>
                    <a:pt x="230570" y="223723"/>
                  </a:lnTo>
                  <a:lnTo>
                    <a:pt x="265856" y="192797"/>
                  </a:lnTo>
                  <a:lnTo>
                    <a:pt x="303094" y="163825"/>
                  </a:lnTo>
                  <a:lnTo>
                    <a:pt x="342187" y="136899"/>
                  </a:lnTo>
                  <a:lnTo>
                    <a:pt x="383035" y="112108"/>
                  </a:lnTo>
                  <a:lnTo>
                    <a:pt x="425541" y="89543"/>
                  </a:lnTo>
                  <a:lnTo>
                    <a:pt x="469605" y="69294"/>
                  </a:lnTo>
                  <a:lnTo>
                    <a:pt x="515131" y="51452"/>
                  </a:lnTo>
                  <a:lnTo>
                    <a:pt x="562018" y="36107"/>
                  </a:lnTo>
                  <a:lnTo>
                    <a:pt x="610170" y="23349"/>
                  </a:lnTo>
                  <a:lnTo>
                    <a:pt x="659487" y="13269"/>
                  </a:lnTo>
                  <a:lnTo>
                    <a:pt x="709872" y="5957"/>
                  </a:lnTo>
                  <a:lnTo>
                    <a:pt x="761225" y="1504"/>
                  </a:lnTo>
                  <a:lnTo>
                    <a:pt x="813449" y="0"/>
                  </a:lnTo>
                  <a:lnTo>
                    <a:pt x="865683" y="1504"/>
                  </a:lnTo>
                  <a:lnTo>
                    <a:pt x="917046" y="5957"/>
                  </a:lnTo>
                  <a:lnTo>
                    <a:pt x="967440" y="13269"/>
                  </a:lnTo>
                  <a:lnTo>
                    <a:pt x="1016767" y="23349"/>
                  </a:lnTo>
                  <a:lnTo>
                    <a:pt x="1064928" y="36107"/>
                  </a:lnTo>
                  <a:lnTo>
                    <a:pt x="1111825" y="51452"/>
                  </a:lnTo>
                  <a:lnTo>
                    <a:pt x="1157359" y="69294"/>
                  </a:lnTo>
                  <a:lnTo>
                    <a:pt x="1201431" y="89543"/>
                  </a:lnTo>
                  <a:lnTo>
                    <a:pt x="1243944" y="112108"/>
                  </a:lnTo>
                  <a:lnTo>
                    <a:pt x="1284799" y="136899"/>
                  </a:lnTo>
                  <a:lnTo>
                    <a:pt x="1323897" y="163825"/>
                  </a:lnTo>
                  <a:lnTo>
                    <a:pt x="1361140" y="192797"/>
                  </a:lnTo>
                  <a:lnTo>
                    <a:pt x="1396429" y="223723"/>
                  </a:lnTo>
                  <a:lnTo>
                    <a:pt x="1429667" y="256514"/>
                  </a:lnTo>
                  <a:lnTo>
                    <a:pt x="1460754" y="291078"/>
                  </a:lnTo>
                  <a:lnTo>
                    <a:pt x="1489592" y="327326"/>
                  </a:lnTo>
                  <a:lnTo>
                    <a:pt x="1516083" y="365168"/>
                  </a:lnTo>
                  <a:lnTo>
                    <a:pt x="1540129" y="404512"/>
                  </a:lnTo>
                  <a:lnTo>
                    <a:pt x="1561630" y="445269"/>
                  </a:lnTo>
                  <a:lnTo>
                    <a:pt x="1580488" y="487348"/>
                  </a:lnTo>
                  <a:lnTo>
                    <a:pt x="1596606" y="530658"/>
                  </a:lnTo>
                  <a:lnTo>
                    <a:pt x="1611982" y="582408"/>
                  </a:lnTo>
                  <a:lnTo>
                    <a:pt x="1626973" y="647705"/>
                  </a:lnTo>
                  <a:lnTo>
                    <a:pt x="1617996" y="688554"/>
                  </a:lnTo>
                  <a:lnTo>
                    <a:pt x="1589113" y="722020"/>
                  </a:lnTo>
                  <a:lnTo>
                    <a:pt x="1544813" y="744638"/>
                  </a:lnTo>
                  <a:lnTo>
                    <a:pt x="1489586" y="752947"/>
                  </a:lnTo>
                  <a:close/>
                </a:path>
              </a:pathLst>
            </a:custGeom>
            <a:solidFill>
              <a:srgbClr val="F4784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741123" y="4360735"/>
              <a:ext cx="1627505" cy="753110"/>
            </a:xfrm>
            <a:custGeom>
              <a:avLst/>
              <a:gdLst/>
              <a:ahLst/>
              <a:cxnLst/>
              <a:rect l="l" t="t" r="r" b="b"/>
              <a:pathLst>
                <a:path w="1627505" h="753110">
                  <a:moveTo>
                    <a:pt x="1626973" y="647705"/>
                  </a:moveTo>
                  <a:lnTo>
                    <a:pt x="1617996" y="688554"/>
                  </a:lnTo>
                  <a:lnTo>
                    <a:pt x="1589113" y="722020"/>
                  </a:lnTo>
                  <a:lnTo>
                    <a:pt x="1544813" y="744638"/>
                  </a:lnTo>
                  <a:lnTo>
                    <a:pt x="1489586" y="752947"/>
                  </a:lnTo>
                  <a:lnTo>
                    <a:pt x="137311" y="752947"/>
                  </a:lnTo>
                  <a:lnTo>
                    <a:pt x="82117" y="744638"/>
                  </a:lnTo>
                  <a:lnTo>
                    <a:pt x="37822" y="722020"/>
                  </a:lnTo>
                  <a:lnTo>
                    <a:pt x="8943" y="688554"/>
                  </a:lnTo>
                  <a:lnTo>
                    <a:pt x="0" y="647705"/>
                  </a:lnTo>
                  <a:lnTo>
                    <a:pt x="11542" y="597378"/>
                  </a:lnTo>
                  <a:lnTo>
                    <a:pt x="30376" y="530658"/>
                  </a:lnTo>
                  <a:lnTo>
                    <a:pt x="46501" y="487348"/>
                  </a:lnTo>
                  <a:lnTo>
                    <a:pt x="65365" y="445269"/>
                  </a:lnTo>
                  <a:lnTo>
                    <a:pt x="86870" y="404512"/>
                  </a:lnTo>
                  <a:lnTo>
                    <a:pt x="110918" y="365168"/>
                  </a:lnTo>
                  <a:lnTo>
                    <a:pt x="137411" y="327326"/>
                  </a:lnTo>
                  <a:lnTo>
                    <a:pt x="166249" y="291078"/>
                  </a:lnTo>
                  <a:lnTo>
                    <a:pt x="197335" y="256513"/>
                  </a:lnTo>
                  <a:lnTo>
                    <a:pt x="230570" y="223723"/>
                  </a:lnTo>
                  <a:lnTo>
                    <a:pt x="265856" y="192797"/>
                  </a:lnTo>
                  <a:lnTo>
                    <a:pt x="303094" y="163825"/>
                  </a:lnTo>
                  <a:lnTo>
                    <a:pt x="342187" y="136899"/>
                  </a:lnTo>
                  <a:lnTo>
                    <a:pt x="383035" y="112108"/>
                  </a:lnTo>
                  <a:lnTo>
                    <a:pt x="425541" y="89543"/>
                  </a:lnTo>
                  <a:lnTo>
                    <a:pt x="469605" y="69294"/>
                  </a:lnTo>
                  <a:lnTo>
                    <a:pt x="515131" y="51452"/>
                  </a:lnTo>
                  <a:lnTo>
                    <a:pt x="562018" y="36107"/>
                  </a:lnTo>
                  <a:lnTo>
                    <a:pt x="610170" y="23349"/>
                  </a:lnTo>
                  <a:lnTo>
                    <a:pt x="659487" y="13269"/>
                  </a:lnTo>
                  <a:lnTo>
                    <a:pt x="709872" y="5957"/>
                  </a:lnTo>
                  <a:lnTo>
                    <a:pt x="761225" y="1504"/>
                  </a:lnTo>
                  <a:lnTo>
                    <a:pt x="813449" y="0"/>
                  </a:lnTo>
                  <a:lnTo>
                    <a:pt x="865683" y="1504"/>
                  </a:lnTo>
                  <a:lnTo>
                    <a:pt x="917046" y="5957"/>
                  </a:lnTo>
                  <a:lnTo>
                    <a:pt x="967440" y="13269"/>
                  </a:lnTo>
                  <a:lnTo>
                    <a:pt x="1016767" y="23349"/>
                  </a:lnTo>
                  <a:lnTo>
                    <a:pt x="1064928" y="36107"/>
                  </a:lnTo>
                  <a:lnTo>
                    <a:pt x="1111825" y="51452"/>
                  </a:lnTo>
                  <a:lnTo>
                    <a:pt x="1157359" y="69294"/>
                  </a:lnTo>
                  <a:lnTo>
                    <a:pt x="1201431" y="89543"/>
                  </a:lnTo>
                  <a:lnTo>
                    <a:pt x="1243944" y="112108"/>
                  </a:lnTo>
                  <a:lnTo>
                    <a:pt x="1284799" y="136899"/>
                  </a:lnTo>
                  <a:lnTo>
                    <a:pt x="1323897" y="163825"/>
                  </a:lnTo>
                  <a:lnTo>
                    <a:pt x="1361140" y="192797"/>
                  </a:lnTo>
                  <a:lnTo>
                    <a:pt x="1396429" y="223723"/>
                  </a:lnTo>
                  <a:lnTo>
                    <a:pt x="1429667" y="256513"/>
                  </a:lnTo>
                  <a:lnTo>
                    <a:pt x="1460754" y="291078"/>
                  </a:lnTo>
                  <a:lnTo>
                    <a:pt x="1489592" y="327326"/>
                  </a:lnTo>
                  <a:lnTo>
                    <a:pt x="1516083" y="365168"/>
                  </a:lnTo>
                  <a:lnTo>
                    <a:pt x="1540129" y="404512"/>
                  </a:lnTo>
                  <a:lnTo>
                    <a:pt x="1561630" y="445269"/>
                  </a:lnTo>
                  <a:lnTo>
                    <a:pt x="1580488" y="487348"/>
                  </a:lnTo>
                  <a:lnTo>
                    <a:pt x="1596606" y="530658"/>
                  </a:lnTo>
                  <a:lnTo>
                    <a:pt x="1609884" y="575111"/>
                  </a:lnTo>
                  <a:lnTo>
                    <a:pt x="1622135" y="626473"/>
                  </a:lnTo>
                  <a:lnTo>
                    <a:pt x="1626973" y="647705"/>
                  </a:lnTo>
                  <a:close/>
                </a:path>
              </a:pathLst>
            </a:custGeom>
            <a:ln w="3758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4322578" y="4492243"/>
              <a:ext cx="158115" cy="133350"/>
            </a:xfrm>
            <a:custGeom>
              <a:avLst/>
              <a:gdLst/>
              <a:ahLst/>
              <a:cxnLst/>
              <a:rect l="l" t="t" r="r" b="b"/>
              <a:pathLst>
                <a:path w="158115" h="133350">
                  <a:moveTo>
                    <a:pt x="76847" y="13449"/>
                  </a:moveTo>
                  <a:lnTo>
                    <a:pt x="76238" y="5410"/>
                  </a:lnTo>
                  <a:lnTo>
                    <a:pt x="69684" y="660"/>
                  </a:lnTo>
                  <a:lnTo>
                    <a:pt x="58674" y="0"/>
                  </a:lnTo>
                  <a:lnTo>
                    <a:pt x="44691" y="3238"/>
                  </a:lnTo>
                  <a:lnTo>
                    <a:pt x="29248" y="10223"/>
                  </a:lnTo>
                  <a:lnTo>
                    <a:pt x="15265" y="19786"/>
                  </a:lnTo>
                  <a:lnTo>
                    <a:pt x="5207" y="30073"/>
                  </a:lnTo>
                  <a:lnTo>
                    <a:pt x="0" y="39865"/>
                  </a:lnTo>
                  <a:lnTo>
                    <a:pt x="609" y="47904"/>
                  </a:lnTo>
                  <a:lnTo>
                    <a:pt x="7137" y="52616"/>
                  </a:lnTo>
                  <a:lnTo>
                    <a:pt x="18148" y="53276"/>
                  </a:lnTo>
                  <a:lnTo>
                    <a:pt x="32143" y="50038"/>
                  </a:lnTo>
                  <a:lnTo>
                    <a:pt x="47612" y="43014"/>
                  </a:lnTo>
                  <a:lnTo>
                    <a:pt x="61582" y="33489"/>
                  </a:lnTo>
                  <a:lnTo>
                    <a:pt x="71653" y="23228"/>
                  </a:lnTo>
                  <a:lnTo>
                    <a:pt x="76847" y="13449"/>
                  </a:lnTo>
                  <a:close/>
                </a:path>
                <a:path w="158115" h="133350">
                  <a:moveTo>
                    <a:pt x="157708" y="120053"/>
                  </a:moveTo>
                  <a:lnTo>
                    <a:pt x="117614" y="95072"/>
                  </a:lnTo>
                  <a:lnTo>
                    <a:pt x="100698" y="94043"/>
                  </a:lnTo>
                  <a:lnTo>
                    <a:pt x="86474" y="96012"/>
                  </a:lnTo>
                  <a:lnTo>
                    <a:pt x="76403" y="100545"/>
                  </a:lnTo>
                  <a:lnTo>
                    <a:pt x="71970" y="107264"/>
                  </a:lnTo>
                  <a:lnTo>
                    <a:pt x="74282" y="115011"/>
                  </a:lnTo>
                  <a:lnTo>
                    <a:pt x="82613" y="122288"/>
                  </a:lnTo>
                  <a:lnTo>
                    <a:pt x="95656" y="128295"/>
                  </a:lnTo>
                  <a:lnTo>
                    <a:pt x="112141" y="132232"/>
                  </a:lnTo>
                  <a:lnTo>
                    <a:pt x="129044" y="133273"/>
                  </a:lnTo>
                  <a:lnTo>
                    <a:pt x="143243" y="131330"/>
                  </a:lnTo>
                  <a:lnTo>
                    <a:pt x="153289" y="126796"/>
                  </a:lnTo>
                  <a:lnTo>
                    <a:pt x="157708" y="1200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4642705" y="4561461"/>
              <a:ext cx="69572" cy="640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4236244" y="4554168"/>
              <a:ext cx="618490" cy="71755"/>
            </a:xfrm>
            <a:custGeom>
              <a:avLst/>
              <a:gdLst/>
              <a:ahLst/>
              <a:cxnLst/>
              <a:rect l="l" t="t" r="r" b="b"/>
              <a:pathLst>
                <a:path w="618490" h="71754">
                  <a:moveTo>
                    <a:pt x="85750" y="58127"/>
                  </a:moveTo>
                  <a:lnTo>
                    <a:pt x="45643" y="33147"/>
                  </a:lnTo>
                  <a:lnTo>
                    <a:pt x="28740" y="32118"/>
                  </a:lnTo>
                  <a:lnTo>
                    <a:pt x="14503" y="34086"/>
                  </a:lnTo>
                  <a:lnTo>
                    <a:pt x="4432" y="38620"/>
                  </a:lnTo>
                  <a:lnTo>
                    <a:pt x="0" y="45339"/>
                  </a:lnTo>
                  <a:lnTo>
                    <a:pt x="2311" y="53086"/>
                  </a:lnTo>
                  <a:lnTo>
                    <a:pt x="10604" y="60363"/>
                  </a:lnTo>
                  <a:lnTo>
                    <a:pt x="23634" y="66370"/>
                  </a:lnTo>
                  <a:lnTo>
                    <a:pt x="40106" y="70307"/>
                  </a:lnTo>
                  <a:lnTo>
                    <a:pt x="57010" y="71348"/>
                  </a:lnTo>
                  <a:lnTo>
                    <a:pt x="71247" y="69405"/>
                  </a:lnTo>
                  <a:lnTo>
                    <a:pt x="81318" y="64871"/>
                  </a:lnTo>
                  <a:lnTo>
                    <a:pt x="85750" y="58127"/>
                  </a:lnTo>
                  <a:close/>
                </a:path>
                <a:path w="618490" h="71754">
                  <a:moveTo>
                    <a:pt x="356095" y="26073"/>
                  </a:moveTo>
                  <a:lnTo>
                    <a:pt x="315925" y="1028"/>
                  </a:lnTo>
                  <a:lnTo>
                    <a:pt x="299021" y="0"/>
                  </a:lnTo>
                  <a:lnTo>
                    <a:pt x="284822" y="1968"/>
                  </a:lnTo>
                  <a:lnTo>
                    <a:pt x="274777" y="6527"/>
                  </a:lnTo>
                  <a:lnTo>
                    <a:pt x="270357" y="13284"/>
                  </a:lnTo>
                  <a:lnTo>
                    <a:pt x="272618" y="21005"/>
                  </a:lnTo>
                  <a:lnTo>
                    <a:pt x="280936" y="28282"/>
                  </a:lnTo>
                  <a:lnTo>
                    <a:pt x="293979" y="34315"/>
                  </a:lnTo>
                  <a:lnTo>
                    <a:pt x="310451" y="38265"/>
                  </a:lnTo>
                  <a:lnTo>
                    <a:pt x="327355" y="39293"/>
                  </a:lnTo>
                  <a:lnTo>
                    <a:pt x="341566" y="37338"/>
                  </a:lnTo>
                  <a:lnTo>
                    <a:pt x="351637" y="32791"/>
                  </a:lnTo>
                  <a:lnTo>
                    <a:pt x="356095" y="26073"/>
                  </a:lnTo>
                  <a:close/>
                </a:path>
                <a:path w="618490" h="71754">
                  <a:moveTo>
                    <a:pt x="617905" y="45707"/>
                  </a:moveTo>
                  <a:lnTo>
                    <a:pt x="577799" y="20739"/>
                  </a:lnTo>
                  <a:lnTo>
                    <a:pt x="560895" y="19710"/>
                  </a:lnTo>
                  <a:lnTo>
                    <a:pt x="546658" y="21666"/>
                  </a:lnTo>
                  <a:lnTo>
                    <a:pt x="536587" y="26212"/>
                  </a:lnTo>
                  <a:lnTo>
                    <a:pt x="532155" y="32918"/>
                  </a:lnTo>
                  <a:lnTo>
                    <a:pt x="534466" y="40690"/>
                  </a:lnTo>
                  <a:lnTo>
                    <a:pt x="542759" y="47980"/>
                  </a:lnTo>
                  <a:lnTo>
                    <a:pt x="555790" y="53987"/>
                  </a:lnTo>
                  <a:lnTo>
                    <a:pt x="572262" y="57899"/>
                  </a:lnTo>
                  <a:lnTo>
                    <a:pt x="589165" y="58940"/>
                  </a:lnTo>
                  <a:lnTo>
                    <a:pt x="603402" y="56997"/>
                  </a:lnTo>
                  <a:lnTo>
                    <a:pt x="613473" y="52463"/>
                  </a:lnTo>
                  <a:lnTo>
                    <a:pt x="617905" y="457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4580580" y="4457572"/>
              <a:ext cx="182731" cy="7375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4442339" y="4445377"/>
              <a:ext cx="76200" cy="54610"/>
            </a:xfrm>
            <a:custGeom>
              <a:avLst/>
              <a:gdLst/>
              <a:ahLst/>
              <a:cxnLst/>
              <a:rect l="l" t="t" r="r" b="b"/>
              <a:pathLst>
                <a:path w="76200" h="54610">
                  <a:moveTo>
                    <a:pt x="57565" y="54351"/>
                  </a:moveTo>
                  <a:lnTo>
                    <a:pt x="14713" y="33391"/>
                  </a:lnTo>
                  <a:lnTo>
                    <a:pt x="0" y="12929"/>
                  </a:lnTo>
                  <a:lnTo>
                    <a:pt x="779" y="4870"/>
                  </a:lnTo>
                  <a:lnTo>
                    <a:pt x="7456" y="354"/>
                  </a:lnTo>
                  <a:lnTo>
                    <a:pt x="18496" y="0"/>
                  </a:lnTo>
                  <a:lnTo>
                    <a:pt x="32389" y="3622"/>
                  </a:lnTo>
                  <a:lnTo>
                    <a:pt x="47624" y="11039"/>
                  </a:lnTo>
                  <a:lnTo>
                    <a:pt x="61389" y="20991"/>
                  </a:lnTo>
                  <a:lnTo>
                    <a:pt x="71178" y="31529"/>
                  </a:lnTo>
                  <a:lnTo>
                    <a:pt x="76103" y="41432"/>
                  </a:lnTo>
                  <a:lnTo>
                    <a:pt x="75281" y="49480"/>
                  </a:lnTo>
                  <a:lnTo>
                    <a:pt x="68605" y="53996"/>
                  </a:lnTo>
                  <a:lnTo>
                    <a:pt x="57565" y="543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sp>
        <p:nvSpPr>
          <p:cNvPr id="40" name="object 13"/>
          <p:cNvSpPr txBox="1"/>
          <p:nvPr/>
        </p:nvSpPr>
        <p:spPr>
          <a:xfrm>
            <a:off x="268952" y="5571250"/>
            <a:ext cx="12070945" cy="35756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Dependência da infraestrutura de TI  para gerir o funcionamento e administração do restaurante;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Dificuldade no uso de aplicações de gerenciamento;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Gerenciamento remoto;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Relatórios/Históricos;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Perda de vendas por indisponibilidade de equipamentos; </a:t>
            </a:r>
          </a:p>
          <a:p>
            <a:pPr marL="469900" marR="5080" indent="-457200">
              <a:lnSpc>
                <a:spcPct val="11610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não automatizado.</a:t>
            </a:r>
            <a:endParaRPr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6"/>
          <p:cNvSpPr txBox="1">
            <a:spLocks/>
          </p:cNvSpPr>
          <p:nvPr/>
        </p:nvSpPr>
        <p:spPr>
          <a:xfrm>
            <a:off x="-319064" y="4920657"/>
            <a:ext cx="9668065" cy="56618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550" b="0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pt-BR" sz="3600" kern="0" dirty="0">
                <a:solidFill>
                  <a:srgbClr val="F55B2B"/>
                </a:solidFill>
                <a:latin typeface="Arial Black"/>
                <a:cs typeface="Arial Black"/>
              </a:rPr>
              <a:t>NECESSIDADES/DIFICULDADES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18212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1950" y="1485900"/>
            <a:ext cx="2774950" cy="152400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49250" y="571500"/>
            <a:ext cx="2787650" cy="6515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120" dirty="0">
                <a:solidFill>
                  <a:srgbClr val="FFFFFF"/>
                </a:solidFill>
                <a:latin typeface="Arial"/>
                <a:cs typeface="Arial"/>
              </a:rPr>
              <a:t>StoryBoard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7" name="object 3"/>
          <p:cNvSpPr txBox="1"/>
          <p:nvPr/>
        </p:nvSpPr>
        <p:spPr>
          <a:xfrm>
            <a:off x="-74295" y="1901190"/>
            <a:ext cx="3634740" cy="8136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550" b="1" spc="65" dirty="0" err="1">
                <a:solidFill>
                  <a:srgbClr val="FFFFFF"/>
                </a:solidFill>
                <a:latin typeface="Arial"/>
                <a:cs typeface="Arial"/>
              </a:rPr>
              <a:t>Arquitetando</a:t>
            </a:r>
            <a:endParaRPr lang="pt-BR" sz="2550" b="1" spc="6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sz="2550" b="1" spc="-45" dirty="0">
                <a:solidFill>
                  <a:srgbClr val="FFFFFF"/>
                </a:solidFill>
                <a:latin typeface="Arial"/>
                <a:cs typeface="Arial"/>
              </a:rPr>
              <a:t>as</a:t>
            </a:r>
            <a:r>
              <a:rPr sz="2550" b="1" spc="1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b="1" spc="10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lang="pt-BR" sz="2550" b="1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550" b="1" spc="10" dirty="0" err="1">
                <a:solidFill>
                  <a:srgbClr val="FFFFFF"/>
                </a:solidFill>
                <a:latin typeface="Arial"/>
                <a:cs typeface="Arial"/>
              </a:rPr>
              <a:t>ias</a:t>
            </a:r>
            <a:endParaRPr sz="2550" dirty="0">
              <a:latin typeface="Arial"/>
              <a:cs typeface="Arial"/>
            </a:endParaRP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06934FBD-D25F-4D47-9B5D-EA9C9135B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0"/>
            <a:ext cx="9258300" cy="102870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49250" y="1789112"/>
            <a:ext cx="2089150" cy="1412566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635"/>
              </a:spcBef>
            </a:pPr>
            <a:r>
              <a:rPr sz="2550" b="1" spc="20" dirty="0" err="1">
                <a:solidFill>
                  <a:srgbClr val="FFFFFF"/>
                </a:solidFill>
                <a:latin typeface="Arial"/>
                <a:cs typeface="Arial"/>
              </a:rPr>
              <a:t>Análise</a:t>
            </a:r>
            <a:r>
              <a:rPr lang="pt-BR" sz="2550" dirty="0">
                <a:latin typeface="Arial"/>
                <a:cs typeface="Arial"/>
              </a:rPr>
              <a:t> </a:t>
            </a:r>
            <a:r>
              <a:rPr sz="2550" b="1" spc="-35" dirty="0">
                <a:solidFill>
                  <a:srgbClr val="FFFFFF"/>
                </a:solidFill>
                <a:latin typeface="Arial"/>
                <a:cs typeface="Arial"/>
              </a:rPr>
              <a:t>do</a:t>
            </a:r>
            <a:endParaRPr lang="pt-BR" sz="2550" b="1" spc="-3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635"/>
              </a:spcBef>
            </a:pPr>
            <a:r>
              <a:rPr sz="2550" b="1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b="1" spc="-25" dirty="0" err="1">
                <a:solidFill>
                  <a:srgbClr val="FFFFFF"/>
                </a:solidFill>
                <a:latin typeface="Arial"/>
                <a:cs typeface="Arial"/>
              </a:rPr>
              <a:t>modelo</a:t>
            </a:r>
            <a:endParaRPr lang="pt-BR" sz="2550" b="1" spc="-25" dirty="0">
              <a:solidFill>
                <a:srgbClr val="FFFFFF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635"/>
              </a:spcBef>
            </a:pPr>
            <a:r>
              <a:rPr sz="255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b="1" spc="6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2550" b="1" spc="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550" b="1" spc="-15" dirty="0">
                <a:solidFill>
                  <a:srgbClr val="FFFFFF"/>
                </a:solidFill>
                <a:latin typeface="Arial"/>
                <a:cs typeface="Arial"/>
              </a:rPr>
              <a:t>negócio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950" y="1410117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9250" y="529590"/>
            <a:ext cx="1784350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100" spc="-290" dirty="0" err="1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4100" spc="-15" dirty="0" err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4100" spc="125" dirty="0" err="1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4100" spc="215" dirty="0" err="1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4100" spc="-15" dirty="0" err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lang="pt-BR" sz="4100" spc="-1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endParaRPr sz="41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9360377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926622"/>
                </a:moveTo>
                <a:lnTo>
                  <a:pt x="0" y="0"/>
                </a:lnTo>
                <a:lnTo>
                  <a:pt x="18288000" y="0"/>
                </a:lnTo>
                <a:lnTo>
                  <a:pt x="18288000" y="926622"/>
                </a:lnTo>
                <a:lnTo>
                  <a:pt x="0" y="926622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1447662"/>
            <a:ext cx="11868150" cy="7639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265" y="1834588"/>
            <a:ext cx="186182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pt-BR" sz="2550" b="1" spc="135" dirty="0" smtClean="0">
                <a:solidFill>
                  <a:srgbClr val="FFFFFF"/>
                </a:solidFill>
                <a:latin typeface="Arial"/>
                <a:cs typeface="Arial"/>
              </a:rPr>
              <a:t>Cadastro</a:t>
            </a:r>
            <a:endParaRPr sz="255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950" y="1410108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9579" y="702279"/>
            <a:ext cx="3763012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100" spc="-450" dirty="0" err="1" smtClean="0">
                <a:solidFill>
                  <a:srgbClr val="FFFFFF"/>
                </a:solidFill>
                <a:latin typeface="Verdana"/>
                <a:cs typeface="Verdana"/>
              </a:rPr>
              <a:t>Mockup</a:t>
            </a:r>
            <a:r>
              <a:rPr lang="pt-BR" sz="4100" spc="-45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sz="4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875548"/>
            <a:ext cx="13049250" cy="81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70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265" y="1834588"/>
            <a:ext cx="1861820" cy="408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pt-BR" sz="2550" b="1" spc="135" dirty="0" err="1" smtClean="0">
                <a:solidFill>
                  <a:srgbClr val="FFFFFF"/>
                </a:solidFill>
                <a:latin typeface="Arial"/>
                <a:cs typeface="Arial"/>
              </a:rPr>
              <a:t>Dashboard</a:t>
            </a:r>
            <a:endParaRPr lang="pt-BR" sz="2550" b="1" spc="135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950" y="1410108"/>
            <a:ext cx="2076450" cy="142875"/>
          </a:xfrm>
          <a:custGeom>
            <a:avLst/>
            <a:gdLst/>
            <a:ahLst/>
            <a:cxnLst/>
            <a:rect l="l" t="t" r="r" b="b"/>
            <a:pathLst>
              <a:path w="2076450" h="142875">
                <a:moveTo>
                  <a:pt x="2076450" y="142875"/>
                </a:moveTo>
                <a:lnTo>
                  <a:pt x="0" y="142875"/>
                </a:lnTo>
                <a:lnTo>
                  <a:pt x="0" y="0"/>
                </a:lnTo>
                <a:lnTo>
                  <a:pt x="2076450" y="0"/>
                </a:lnTo>
                <a:lnTo>
                  <a:pt x="2076450" y="142875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9579" y="702279"/>
            <a:ext cx="3763012" cy="64440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pt-BR" sz="4100" spc="-450" dirty="0" err="1" smtClean="0">
                <a:solidFill>
                  <a:srgbClr val="FFFFFF"/>
                </a:solidFill>
                <a:latin typeface="Verdana"/>
                <a:cs typeface="Verdana"/>
              </a:rPr>
              <a:t>Mockup</a:t>
            </a:r>
            <a:r>
              <a:rPr lang="pt-BR" sz="4100" spc="-450" dirty="0" smtClean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endParaRPr sz="4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9360346"/>
            <a:ext cx="18288000" cy="927100"/>
          </a:xfrm>
          <a:custGeom>
            <a:avLst/>
            <a:gdLst/>
            <a:ahLst/>
            <a:cxnLst/>
            <a:rect l="l" t="t" r="r" b="b"/>
            <a:pathLst>
              <a:path w="18288000" h="927100">
                <a:moveTo>
                  <a:pt x="0" y="0"/>
                </a:moveTo>
                <a:lnTo>
                  <a:pt x="18288000" y="0"/>
                </a:lnTo>
                <a:lnTo>
                  <a:pt x="18288000" y="926640"/>
                </a:lnTo>
                <a:lnTo>
                  <a:pt x="0" y="926640"/>
                </a:lnTo>
                <a:lnTo>
                  <a:pt x="0" y="0"/>
                </a:lnTo>
                <a:close/>
              </a:path>
            </a:pathLst>
          </a:custGeom>
          <a:solidFill>
            <a:srgbClr val="FF3B0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714"/>
              </a:lnSpc>
              <a:tabLst>
                <a:tab pos="512445" algn="l"/>
                <a:tab pos="1810385" algn="l"/>
                <a:tab pos="2026285" algn="l"/>
                <a:tab pos="3008630" algn="l"/>
              </a:tabLst>
            </a:pPr>
            <a:r>
              <a:rPr spc="40" dirty="0"/>
              <a:t>M</a:t>
            </a:r>
            <a:r>
              <a:rPr spc="-125" dirty="0"/>
              <a:t> </a:t>
            </a:r>
            <a:r>
              <a:rPr spc="10" dirty="0"/>
              <a:t>N</a:t>
            </a:r>
            <a:r>
              <a:rPr dirty="0"/>
              <a:t>	</a:t>
            </a:r>
            <a:r>
              <a:rPr spc="-170" dirty="0"/>
              <a:t>B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spc="-125" dirty="0"/>
              <a:t> G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204" dirty="0"/>
              <a:t>E</a:t>
            </a:r>
            <a:r>
              <a:rPr spc="-125" dirty="0"/>
              <a:t> </a:t>
            </a:r>
            <a:r>
              <a:rPr spc="-60" dirty="0"/>
              <a:t>R</a:t>
            </a:r>
            <a:r>
              <a:rPr dirty="0"/>
              <a:t>	</a:t>
            </a:r>
            <a:r>
              <a:rPr spc="85" dirty="0"/>
              <a:t>-</a:t>
            </a:r>
            <a:r>
              <a:rPr dirty="0"/>
              <a:t>	</a:t>
            </a:r>
            <a:r>
              <a:rPr spc="-125" dirty="0"/>
              <a:t>G </a:t>
            </a:r>
            <a:r>
              <a:rPr spc="-60" dirty="0"/>
              <a:t>R</a:t>
            </a:r>
            <a:r>
              <a:rPr spc="-125" dirty="0"/>
              <a:t> </a:t>
            </a:r>
            <a:r>
              <a:rPr spc="-135" dirty="0"/>
              <a:t>U</a:t>
            </a:r>
            <a:r>
              <a:rPr spc="-125" dirty="0"/>
              <a:t> </a:t>
            </a:r>
            <a:r>
              <a:rPr spc="-160" dirty="0"/>
              <a:t>P</a:t>
            </a:r>
            <a:r>
              <a:rPr spc="-125" dirty="0"/>
              <a:t> </a:t>
            </a:r>
            <a:r>
              <a:rPr spc="-25" dirty="0"/>
              <a:t>O</a:t>
            </a:r>
            <a:r>
              <a:rPr dirty="0"/>
              <a:t>	</a:t>
            </a:r>
            <a:r>
              <a:rPr spc="25" dirty="0"/>
              <a:t>8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069126"/>
            <a:ext cx="13068300" cy="81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3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2491</TotalTime>
  <Words>330</Words>
  <Application>Microsoft Office PowerPoint</Application>
  <PresentationFormat>Personalizar</PresentationFormat>
  <Paragraphs>103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Georgia</vt:lpstr>
      <vt:lpstr>Noto Sans</vt:lpstr>
      <vt:lpstr>Verdana</vt:lpstr>
      <vt:lpstr>Office Theme</vt:lpstr>
      <vt:lpstr>Apresentação do PowerPoint</vt:lpstr>
      <vt:lpstr>NOSSA EQUIPE</vt:lpstr>
      <vt:lpstr>Apresentação do PowerPoint</vt:lpstr>
      <vt:lpstr>Hamburguerias</vt:lpstr>
      <vt:lpstr>INFORMAÇÕES/COMPORTAMENTOS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PLANEJAMENTO TÁTICO</vt:lpstr>
      <vt:lpstr>Apresentação do PowerPoint</vt:lpstr>
      <vt:lpstr>Apresentação do PowerPoint</vt:lpstr>
      <vt:lpstr>Apresentação do PowerPoint</vt:lpstr>
      <vt:lpstr>DESENVOLVIMENTO</vt:lpstr>
      <vt:lpstr>Apresentação do PowerPoint</vt:lpstr>
      <vt:lpstr>Apresentação do PowerPoint</vt:lpstr>
      <vt:lpstr>Inovação</vt:lpstr>
      <vt:lpstr>Agredecimentos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67</cp:revision>
  <dcterms:created xsi:type="dcterms:W3CDTF">2020-09-10T22:16:52Z</dcterms:created>
  <dcterms:modified xsi:type="dcterms:W3CDTF">2020-10-26T14:10:36Z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2020-09-10T00:00:00Z</vt:filetime>
  </property>
</Properties>
</file>